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8" r:id="rId2"/>
  </p:sldMasterIdLst>
  <p:notesMasterIdLst>
    <p:notesMasterId r:id="rId50"/>
  </p:notesMasterIdLst>
  <p:handoutMasterIdLst>
    <p:handoutMasterId r:id="rId51"/>
  </p:handoutMasterIdLst>
  <p:sldIdLst>
    <p:sldId id="549" r:id="rId3"/>
    <p:sldId id="550" r:id="rId4"/>
    <p:sldId id="321" r:id="rId5"/>
    <p:sldId id="325" r:id="rId6"/>
    <p:sldId id="426" r:id="rId7"/>
    <p:sldId id="425" r:id="rId8"/>
    <p:sldId id="376" r:id="rId9"/>
    <p:sldId id="430" r:id="rId10"/>
    <p:sldId id="429" r:id="rId11"/>
    <p:sldId id="437" r:id="rId12"/>
    <p:sldId id="439" r:id="rId13"/>
    <p:sldId id="443" r:id="rId14"/>
    <p:sldId id="442" r:id="rId15"/>
    <p:sldId id="445" r:id="rId16"/>
    <p:sldId id="537" r:id="rId17"/>
    <p:sldId id="534" r:id="rId18"/>
    <p:sldId id="538" r:id="rId19"/>
    <p:sldId id="329" r:id="rId20"/>
    <p:sldId id="539" r:id="rId21"/>
    <p:sldId id="509" r:id="rId22"/>
    <p:sldId id="516" r:id="rId23"/>
    <p:sldId id="454" r:id="rId24"/>
    <p:sldId id="456" r:id="rId25"/>
    <p:sldId id="540" r:id="rId26"/>
    <p:sldId id="499" r:id="rId27"/>
    <p:sldId id="515" r:id="rId28"/>
    <p:sldId id="464" r:id="rId29"/>
    <p:sldId id="468" r:id="rId30"/>
    <p:sldId id="541" r:id="rId31"/>
    <p:sldId id="542" r:id="rId32"/>
    <p:sldId id="510" r:id="rId33"/>
    <p:sldId id="524" r:id="rId34"/>
    <p:sldId id="471" r:id="rId35"/>
    <p:sldId id="482" r:id="rId36"/>
    <p:sldId id="483" r:id="rId37"/>
    <p:sldId id="517" r:id="rId38"/>
    <p:sldId id="543" r:id="rId39"/>
    <p:sldId id="514" r:id="rId40"/>
    <p:sldId id="494" r:id="rId41"/>
    <p:sldId id="496" r:id="rId42"/>
    <p:sldId id="544" r:id="rId43"/>
    <p:sldId id="545" r:id="rId44"/>
    <p:sldId id="546" r:id="rId45"/>
    <p:sldId id="501" r:id="rId46"/>
    <p:sldId id="523" r:id="rId47"/>
    <p:sldId id="507" r:id="rId48"/>
    <p:sldId id="368" r:id="rId49"/>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1486" autoAdjust="0"/>
  </p:normalViewPr>
  <p:slideViewPr>
    <p:cSldViewPr>
      <p:cViewPr>
        <p:scale>
          <a:sx n="75" d="100"/>
          <a:sy n="75" d="100"/>
        </p:scale>
        <p:origin x="-1236" y="78"/>
      </p:cViewPr>
      <p:guideLst>
        <p:guide orient="horz" pos="2160"/>
        <p:guide pos="2880"/>
      </p:guideLst>
    </p:cSldViewPr>
  </p:slideViewPr>
  <p:outlineViewPr>
    <p:cViewPr>
      <p:scale>
        <a:sx n="33" d="100"/>
        <a:sy n="33" d="100"/>
      </p:scale>
      <p:origin x="42" y="158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44"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6865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196DF43C-9FB8-47AB-962C-BF0DF3CD0101}" type="datetimeFigureOut">
              <a:rPr lang="en-US" smtClean="0"/>
              <a:pPr/>
              <a:t>9/16/2013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4391D09D-A603-47FE-9F87-BD4575E90471}" type="slidenum">
              <a:rPr lang="en-US" smtClean="0"/>
              <a:pPr/>
              <a:t>‹#›</a:t>
            </a:fld>
            <a:endParaRPr lang="en-US"/>
          </a:p>
        </p:txBody>
      </p:sp>
    </p:spTree>
    <p:extLst>
      <p:ext uri="{BB962C8B-B14F-4D97-AF65-F5344CB8AC3E}">
        <p14:creationId xmlns:p14="http://schemas.microsoft.com/office/powerpoint/2010/main" val="2527584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p:spPr>
        <p:txBody>
          <a:bodyPr/>
          <a:lstStyle/>
          <a:p>
            <a:endParaRPr lang="en-US" smtClean="0"/>
          </a:p>
        </p:txBody>
      </p:sp>
      <p:sp>
        <p:nvSpPr>
          <p:cNvPr id="104452" name="Slide Number Placeholder 3"/>
          <p:cNvSpPr>
            <a:spLocks noGrp="1"/>
          </p:cNvSpPr>
          <p:nvPr>
            <p:ph type="sldNum" sz="quarter" idx="5"/>
          </p:nvPr>
        </p:nvSpPr>
        <p:spPr>
          <a:noFill/>
        </p:spPr>
        <p:txBody>
          <a:bodyPr/>
          <a:lstStyle/>
          <a:p>
            <a:fld id="{DD2DCAD0-BA00-4951-9643-0D23AB40AB96}"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endParaRPr lang="en-US" smtClean="0"/>
          </a:p>
        </p:txBody>
      </p:sp>
      <p:sp>
        <p:nvSpPr>
          <p:cNvPr id="107524" name="Slide Number Placeholder 3"/>
          <p:cNvSpPr>
            <a:spLocks noGrp="1"/>
          </p:cNvSpPr>
          <p:nvPr>
            <p:ph type="sldNum" sz="quarter" idx="5"/>
          </p:nvPr>
        </p:nvSpPr>
        <p:spPr>
          <a:noFill/>
        </p:spPr>
        <p:txBody>
          <a:bodyPr/>
          <a:lstStyle/>
          <a:p>
            <a:fld id="{27DD45BD-366C-4244-BFAD-0E202B3F4244}"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endParaRPr lang="en-US" smtClean="0"/>
          </a:p>
        </p:txBody>
      </p:sp>
      <p:sp>
        <p:nvSpPr>
          <p:cNvPr id="107524" name="Slide Number Placeholder 3"/>
          <p:cNvSpPr>
            <a:spLocks noGrp="1"/>
          </p:cNvSpPr>
          <p:nvPr>
            <p:ph type="sldNum" sz="quarter" idx="5"/>
          </p:nvPr>
        </p:nvSpPr>
        <p:spPr>
          <a:noFill/>
        </p:spPr>
        <p:txBody>
          <a:bodyPr/>
          <a:lstStyle/>
          <a:p>
            <a:fld id="{27DD45BD-366C-4244-BFAD-0E202B3F424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endParaRPr lang="en-US" smtClean="0"/>
          </a:p>
        </p:txBody>
      </p:sp>
      <p:sp>
        <p:nvSpPr>
          <p:cNvPr id="111620" name="Slide Number Placeholder 3"/>
          <p:cNvSpPr>
            <a:spLocks noGrp="1"/>
          </p:cNvSpPr>
          <p:nvPr>
            <p:ph type="sldNum" sz="quarter" idx="5"/>
          </p:nvPr>
        </p:nvSpPr>
        <p:spPr>
          <a:noFill/>
        </p:spPr>
        <p:txBody>
          <a:bodyPr/>
          <a:lstStyle/>
          <a:p>
            <a:fld id="{EB623E4C-DE92-42CF-9C1B-81C115C345F5}"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91D09D-A603-47FE-9F87-BD4575E90471}"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91D09D-A603-47FE-9F87-BD4575E9047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91D09D-A603-47FE-9F87-BD4575E9047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B93455-A844-493E-8871-B6F1416BFD2F}" type="slidenum">
              <a:rPr lang="en-US"/>
              <a:pPr/>
              <a:t>7</a:t>
            </a:fld>
            <a:endParaRPr lang="en-US"/>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391D09D-A603-47FE-9F87-BD4575E9047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80411171-BEC2-4FA1-BE61-A2CD117EC7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69EBD2A3-218E-4256-BC1B-4B9618D1E21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6613" y="1752600"/>
            <a:ext cx="4335462"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60338" y="3995738"/>
            <a:ext cx="8821737"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7C84CB55-6CEA-4922-9174-5F43EC627491}"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5DCBD78B-B9F5-424F-A568-B2384895C8AD}"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60338" y="3995738"/>
            <a:ext cx="4333875"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EE3088BA-CC1C-4BA2-BD50-E955E3D7B113}"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60338" y="1752600"/>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E7FDAA08-AF52-4EEE-9B26-D34C98CF0CD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0338" y="1752600"/>
            <a:ext cx="4333875"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75279C74-5C08-4730-9537-7CC938BDFD97}"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0338" y="608013"/>
            <a:ext cx="8821737" cy="548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r>
              <a:rPr lang="en-US"/>
              <a:t>Slide </a:t>
            </a:r>
            <a:fld id="{79A66B8F-9F29-4614-97C1-9F6F4FE7C075}" type="slidenum">
              <a:rPr lang="en-US"/>
              <a:pPr>
                <a:defRPr/>
              </a:pPr>
              <a:t>‹#›</a:t>
            </a:fld>
            <a:endParaRPr lang="en-US"/>
          </a:p>
        </p:txBody>
      </p:sp>
      <p:sp>
        <p:nvSpPr>
          <p:cNvPr id="4" name="Footer Placeholder 3"/>
          <p:cNvSpPr>
            <a:spLocks noGrp="1"/>
          </p:cNvSpPr>
          <p:nvPr>
            <p:ph type="ftr" sz="quarter" idx="11"/>
          </p:nvPr>
        </p:nvSpPr>
        <p:spPr/>
        <p:txBody>
          <a:bodyPr/>
          <a:lstStyle>
            <a:lvl1pPr>
              <a:defRPr dirty="0" smtClean="0"/>
            </a:lvl1pPr>
          </a:lstStyle>
          <a:p>
            <a:pPr>
              <a:defRPr/>
            </a:pP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pic>
        <p:nvPicPr>
          <p:cNvPr id="16" name="Picture 15"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17" name="Picture 16"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18"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9" name="Picture 8"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47B6EEDD-3106-453E-ACDD-E871C0572815}"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5" name="Picture 4"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166813"/>
            <a:ext cx="4333875"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166813"/>
            <a:ext cx="4335462"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Picture 5"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9" name="Picture 8"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4" name="Picture 3"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4"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5"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6" name="Picture 5"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230188"/>
            <a:ext cx="2205037" cy="6038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230188"/>
            <a:ext cx="6464300" cy="6038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6213" y="230188"/>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166813"/>
            <a:ext cx="8821737" cy="5102225"/>
          </a:xfrm>
        </p:spPr>
        <p:txBody>
          <a:bodyPr/>
          <a:lstStyle/>
          <a:p>
            <a:endParaRPr lang="en-US"/>
          </a:p>
        </p:txBody>
      </p:sp>
      <p:pic>
        <p:nvPicPr>
          <p:cNvPr id="5" name="Picture 4"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userDrawn="1"/>
        </p:nvPicPr>
        <p:blipFill>
          <a:blip r:embed="rId3"/>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userDrawn="1"/>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203BB1F3-3AD0-46E1-8C10-4A3BADF7A8CF}"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6B3BF531-DD5A-45F6-858D-C7889107C44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t>Slide </a:t>
            </a:r>
            <a:fld id="{61DC0AB7-F9B0-40BA-94A6-26265E8A99E3}"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t>Slide </a:t>
            </a:r>
            <a:fld id="{FB5E1307-1D27-44AD-9E29-C91F38C3CEB0}"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t>Slide </a:t>
            </a:r>
            <a:fld id="{67F12FDE-D3D9-4469-ABF7-96AAB78C2B0E}"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A6199416-A0E6-4BE8-B88D-D1A58C8D18A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91D492E2-2A8F-42C5-9CA1-4832F1BBB2F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5500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smtClean="0">
                <a:solidFill>
                  <a:schemeClr val="bg2"/>
                </a:solidFill>
                <a:latin typeface="Arial" charset="0"/>
                <a:cs typeface="Arial" charset="0"/>
              </a:defRPr>
            </a:lvl1pPr>
          </a:lstStyle>
          <a:p>
            <a:pPr>
              <a:defRPr/>
            </a:pPr>
            <a:r>
              <a:rPr lang="en-US"/>
              <a:t>Slide </a:t>
            </a:r>
            <a:fld id="{1648277A-72B8-44F8-861E-B438F10E07FE}" type="slidenum">
              <a:rPr lang="en-US"/>
              <a:pPr>
                <a:defRPr/>
              </a:pPr>
              <a:t>‹#›</a:t>
            </a:fld>
            <a:endParaRPr lang="en-US"/>
          </a:p>
        </p:txBody>
      </p:sp>
      <p:sp>
        <p:nvSpPr>
          <p:cNvPr id="3075"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076"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 Click to edit Master text styles,Click to edit Master text styles.</a:t>
            </a:r>
          </a:p>
          <a:p>
            <a:pPr lvl="1"/>
            <a:r>
              <a:rPr lang="en-US" smtClean="0"/>
              <a:t>Second level, Click to edit Master text stylesClick </a:t>
            </a:r>
            <a:br>
              <a:rPr lang="en-US" smtClean="0"/>
            </a:br>
            <a:r>
              <a:rPr lang="en-US" smtClean="0"/>
              <a:t>to edit Master text styles.</a:t>
            </a:r>
          </a:p>
          <a:p>
            <a:pPr lvl="2"/>
            <a:r>
              <a:rPr lang="en-US" smtClean="0"/>
              <a:t>Third level, Click to edit Master text stylesClick </a:t>
            </a:r>
            <a:br>
              <a:rPr lang="en-US" smtClean="0"/>
            </a:br>
            <a:r>
              <a:rPr lang="en-US" smtClean="0"/>
              <a:t>to edit Master text styles.</a:t>
            </a:r>
          </a:p>
          <a:p>
            <a:pPr lvl="3"/>
            <a:r>
              <a:rPr lang="en-US" smtClean="0"/>
              <a:t>Fourth level, Click to edit Master text stylesClick </a:t>
            </a:r>
            <a:br>
              <a:rPr lang="en-US" smtClean="0"/>
            </a:br>
            <a:r>
              <a:rPr lang="en-US" smtClean="0"/>
              <a:t>to edit Master text styles.</a:t>
            </a:r>
          </a:p>
          <a:p>
            <a:pPr lvl="4"/>
            <a:r>
              <a:rPr lang="en-US" smtClean="0"/>
              <a:t>Fifth level, Click to edit Master text stylesClick </a:t>
            </a:r>
            <a:br>
              <a:rPr lang="en-US" smtClean="0"/>
            </a:br>
            <a:r>
              <a:rPr lang="en-US" smtClean="0"/>
              <a:t>to edit Master text styles</a:t>
            </a:r>
          </a:p>
        </p:txBody>
      </p:sp>
      <p:sp>
        <p:nvSpPr>
          <p:cNvPr id="654342" name="Rectangle 6"/>
          <p:cNvSpPr>
            <a:spLocks noGrp="1" noChangeArrowheads="1"/>
          </p:cNvSpPr>
          <p:nvPr>
            <p:ph type="ftr" sz="quarter" idx="3"/>
          </p:nvPr>
        </p:nvSpPr>
        <p:spPr bwMode="auto">
          <a:xfrm>
            <a:off x="168275" y="6367463"/>
            <a:ext cx="5399088"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buSzTx/>
              <a:defRPr sz="1100" dirty="0" smtClean="0">
                <a:solidFill>
                  <a:schemeClr val="bg2"/>
                </a:solidFill>
                <a:latin typeface="Arial" charset="0"/>
                <a:cs typeface="Arial" charset="0"/>
              </a:defRPr>
            </a:lvl1pPr>
          </a:lstStyle>
          <a:p>
            <a:pPr>
              <a:defRPr/>
            </a:pPr>
            <a:r>
              <a:rPr lang="en-US"/>
              <a:t> </a:t>
            </a:r>
          </a:p>
        </p:txBody>
      </p:sp>
      <p:sp>
        <p:nvSpPr>
          <p:cNvPr id="654343" name="Text Box 7"/>
          <p:cNvSpPr txBox="1">
            <a:spLocks noChangeArrowheads="1"/>
          </p:cNvSpPr>
          <p:nvPr userDrawn="1"/>
        </p:nvSpPr>
        <p:spPr bwMode="auto">
          <a:xfrm>
            <a:off x="168275" y="6550025"/>
            <a:ext cx="2159000" cy="161925"/>
          </a:xfrm>
          <a:prstGeom prst="rect">
            <a:avLst/>
          </a:prstGeom>
          <a:noFill/>
          <a:ln w="9525">
            <a:noFill/>
            <a:miter lim="800000"/>
            <a:headEnd/>
            <a:tailEnd/>
          </a:ln>
          <a:effectLst/>
        </p:spPr>
        <p:txBody>
          <a:bodyPr lIns="0" tIns="0" rIns="0" bIns="0" anchor="b"/>
          <a:lstStyle/>
          <a:p>
            <a:pPr>
              <a:buSzTx/>
              <a:defRPr/>
            </a:pPr>
            <a:r>
              <a:rPr lang="en-US" sz="1100" dirty="0">
                <a:solidFill>
                  <a:schemeClr val="bg2"/>
                </a:solidFill>
                <a:latin typeface="Arial" charset="0"/>
                <a:cs typeface="Arial" charset="0"/>
              </a:rPr>
              <a:t> </a:t>
            </a:r>
          </a:p>
        </p:txBody>
      </p:sp>
      <p:sp>
        <p:nvSpPr>
          <p:cNvPr id="654367" name="Text Box 31"/>
          <p:cNvSpPr txBox="1">
            <a:spLocks noChangeArrowheads="1"/>
          </p:cNvSpPr>
          <p:nvPr userDrawn="1"/>
        </p:nvSpPr>
        <p:spPr bwMode="auto">
          <a:xfrm>
            <a:off x="6802438" y="6372225"/>
            <a:ext cx="2159000" cy="161925"/>
          </a:xfrm>
          <a:prstGeom prst="rect">
            <a:avLst/>
          </a:prstGeom>
          <a:noFill/>
          <a:ln w="9525">
            <a:noFill/>
            <a:miter lim="800000"/>
            <a:headEnd/>
            <a:tailEnd/>
          </a:ln>
          <a:effectLst/>
        </p:spPr>
        <p:txBody>
          <a:bodyPr lIns="0" tIns="0" rIns="0" bIns="0" anchor="b"/>
          <a:lstStyle/>
          <a:p>
            <a:pPr algn="r">
              <a:buSzTx/>
              <a:defRPr/>
            </a:pPr>
            <a:r>
              <a:rPr lang="en-US" sz="1100" dirty="0">
                <a:solidFill>
                  <a:schemeClr val="bg2"/>
                </a:solidFill>
                <a:latin typeface="Arial" charset="0"/>
                <a:cs typeface="Arial" charset="0"/>
              </a:rPr>
              <a:t> </a:t>
            </a: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hf hdr="0" dt="0"/>
  <p:txStyles>
    <p:titleStyle>
      <a:lvl1pPr algn="l" rtl="0" eaLnBrk="0" fontAlgn="base" hangingPunct="0">
        <a:spcBef>
          <a:spcPct val="0"/>
        </a:spcBef>
        <a:spcAft>
          <a:spcPct val="0"/>
        </a:spcAft>
        <a:defRPr sz="2400">
          <a:solidFill>
            <a:schemeClr val="folHlink"/>
          </a:solidFill>
          <a:latin typeface="+mj-lt"/>
          <a:ea typeface="+mj-ea"/>
          <a:cs typeface="+mj-cs"/>
        </a:defRPr>
      </a:lvl1pPr>
      <a:lvl2pPr algn="l" rtl="0" eaLnBrk="0" fontAlgn="base" hangingPunct="0">
        <a:spcBef>
          <a:spcPct val="0"/>
        </a:spcBef>
        <a:spcAft>
          <a:spcPct val="0"/>
        </a:spcAft>
        <a:defRPr sz="2400">
          <a:solidFill>
            <a:schemeClr val="folHlink"/>
          </a:solidFill>
          <a:latin typeface="Arial" charset="0"/>
          <a:cs typeface="Arial" charset="0"/>
        </a:defRPr>
      </a:lvl2pPr>
      <a:lvl3pPr algn="l" rtl="0" eaLnBrk="0" fontAlgn="base" hangingPunct="0">
        <a:spcBef>
          <a:spcPct val="0"/>
        </a:spcBef>
        <a:spcAft>
          <a:spcPct val="0"/>
        </a:spcAft>
        <a:defRPr sz="2400">
          <a:solidFill>
            <a:schemeClr val="folHlink"/>
          </a:solidFill>
          <a:latin typeface="Arial" charset="0"/>
          <a:cs typeface="Arial" charset="0"/>
        </a:defRPr>
      </a:lvl3pPr>
      <a:lvl4pPr algn="l" rtl="0" eaLnBrk="0" fontAlgn="base" hangingPunct="0">
        <a:spcBef>
          <a:spcPct val="0"/>
        </a:spcBef>
        <a:spcAft>
          <a:spcPct val="0"/>
        </a:spcAft>
        <a:defRPr sz="2400">
          <a:solidFill>
            <a:schemeClr val="folHlink"/>
          </a:solidFill>
          <a:latin typeface="Arial" charset="0"/>
          <a:cs typeface="Arial" charset="0"/>
        </a:defRPr>
      </a:lvl4pPr>
      <a:lvl5pPr algn="l" rtl="0" eaLnBrk="0" fontAlgn="base" hangingPunct="0">
        <a:spcBef>
          <a:spcPct val="0"/>
        </a:spcBef>
        <a:spcAft>
          <a:spcPct val="0"/>
        </a:spcAft>
        <a:defRPr sz="2400">
          <a:solidFill>
            <a:schemeClr val="folHlink"/>
          </a:solidFill>
          <a:latin typeface="Arial" charset="0"/>
          <a:cs typeface="Arial" charset="0"/>
        </a:defRPr>
      </a:lvl5pPr>
      <a:lvl6pPr marL="457200" algn="l" rtl="0" fontAlgn="base">
        <a:spcBef>
          <a:spcPct val="0"/>
        </a:spcBef>
        <a:spcAft>
          <a:spcPct val="0"/>
        </a:spcAft>
        <a:defRPr sz="2400">
          <a:solidFill>
            <a:schemeClr val="folHlink"/>
          </a:solidFill>
          <a:latin typeface="Arial" charset="0"/>
          <a:cs typeface="Arial" charset="0"/>
        </a:defRPr>
      </a:lvl6pPr>
      <a:lvl7pPr marL="914400" algn="l" rtl="0" fontAlgn="base">
        <a:spcBef>
          <a:spcPct val="0"/>
        </a:spcBef>
        <a:spcAft>
          <a:spcPct val="0"/>
        </a:spcAft>
        <a:defRPr sz="2400">
          <a:solidFill>
            <a:schemeClr val="folHlink"/>
          </a:solidFill>
          <a:latin typeface="Arial" charset="0"/>
          <a:cs typeface="Arial" charset="0"/>
        </a:defRPr>
      </a:lvl7pPr>
      <a:lvl8pPr marL="1371600" algn="l" rtl="0" fontAlgn="base">
        <a:spcBef>
          <a:spcPct val="0"/>
        </a:spcBef>
        <a:spcAft>
          <a:spcPct val="0"/>
        </a:spcAft>
        <a:defRPr sz="2400">
          <a:solidFill>
            <a:schemeClr val="folHlink"/>
          </a:solidFill>
          <a:latin typeface="Arial" charset="0"/>
          <a:cs typeface="Arial" charset="0"/>
        </a:defRPr>
      </a:lvl8pPr>
      <a:lvl9pPr marL="1828800" algn="l" rtl="0" fontAlgn="base">
        <a:spcBef>
          <a:spcPct val="0"/>
        </a:spcBef>
        <a:spcAft>
          <a:spcPct val="0"/>
        </a:spcAft>
        <a:defRPr sz="2400">
          <a:solidFill>
            <a:schemeClr val="folHlink"/>
          </a:solidFill>
          <a:latin typeface="Arial" charset="0"/>
          <a:cs typeface="Arial" charset="0"/>
        </a:defRPr>
      </a:lvl9pPr>
    </p:titleStyle>
    <p:bodyStyle>
      <a:lvl1pPr marL="342900" indent="-342900" algn="l" defTabSz="695325" rtl="0" eaLnBrk="0" fontAlgn="base" hangingPunct="0">
        <a:spcBef>
          <a:spcPct val="20000"/>
        </a:spcBef>
        <a:spcAft>
          <a:spcPct val="20000"/>
        </a:spcAft>
        <a:buSzPct val="90000"/>
        <a:buFont typeface="Arial" pitchFamily="34" charset="0"/>
        <a:defRPr sz="2000">
          <a:solidFill>
            <a:schemeClr val="bg2"/>
          </a:solidFill>
          <a:latin typeface="+mn-lt"/>
          <a:ea typeface="+mn-ea"/>
          <a:cs typeface="+mn-cs"/>
        </a:defRPr>
      </a:lvl1pPr>
      <a:lvl2pPr marL="358775" indent="-357188" algn="l" defTabSz="695325" rtl="0" eaLnBrk="0" fontAlgn="base" hangingPunct="0">
        <a:spcBef>
          <a:spcPct val="0"/>
        </a:spcBef>
        <a:spcAft>
          <a:spcPct val="20000"/>
        </a:spcAft>
        <a:buChar char="•"/>
        <a:defRPr sz="2000">
          <a:solidFill>
            <a:schemeClr val="bg2"/>
          </a:solidFill>
          <a:latin typeface="+mn-lt"/>
          <a:cs typeface="+mn-cs"/>
        </a:defRPr>
      </a:lvl2pPr>
      <a:lvl3pPr marL="723900" indent="-363538" algn="l" defTabSz="695325" rtl="0" eaLnBrk="0" fontAlgn="base" hangingPunct="0">
        <a:spcBef>
          <a:spcPct val="0"/>
        </a:spcBef>
        <a:spcAft>
          <a:spcPct val="20000"/>
        </a:spcAft>
        <a:buFont typeface="Arial" pitchFamily="34" charset="0"/>
        <a:buChar char="-"/>
        <a:defRPr>
          <a:solidFill>
            <a:schemeClr val="bg2"/>
          </a:solidFill>
          <a:latin typeface="+mn-lt"/>
          <a:cs typeface="+mn-cs"/>
        </a:defRPr>
      </a:lvl3pPr>
      <a:lvl4pPr marL="1076325" indent="-350838" algn="l" defTabSz="695325" rtl="0" eaLnBrk="0" fontAlgn="base" hangingPunct="0">
        <a:spcBef>
          <a:spcPct val="0"/>
        </a:spcBef>
        <a:spcAft>
          <a:spcPct val="20000"/>
        </a:spcAft>
        <a:buChar char="•"/>
        <a:defRPr sz="1600">
          <a:solidFill>
            <a:schemeClr val="bg2"/>
          </a:solidFill>
          <a:latin typeface="+mn-lt"/>
          <a:cs typeface="+mn-cs"/>
        </a:defRPr>
      </a:lvl4pPr>
      <a:lvl5pPr marL="1438275" indent="-360363" algn="l" defTabSz="695325" rtl="0" eaLnBrk="0" fontAlgn="base" hangingPunct="0">
        <a:spcBef>
          <a:spcPct val="0"/>
        </a:spcBef>
        <a:spcAft>
          <a:spcPct val="20000"/>
        </a:spcAft>
        <a:buFont typeface="Arial" pitchFamily="34" charset="0"/>
        <a:buChar char="-"/>
        <a:defRPr sz="16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sz="1600">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sz="1600">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sz="1600">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sz="16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6135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a:solidFill>
                  <a:schemeClr val="tx1"/>
                </a:solidFill>
              </a:defRPr>
            </a:lvl1pPr>
          </a:lstStyle>
          <a:p>
            <a:r>
              <a:rPr lang="en-GB"/>
              <a:t>Slide </a:t>
            </a:r>
            <a:fld id="{B7A5BDDF-DB28-4634-A86D-436157D73653}" type="slidenum">
              <a:rPr lang="en-GB"/>
              <a:pPr/>
              <a:t>‹#›</a:t>
            </a:fld>
            <a:endParaRPr lang="en-GB"/>
          </a:p>
        </p:txBody>
      </p:sp>
      <p:sp>
        <p:nvSpPr>
          <p:cNvPr id="654340" name="Rectangle 4"/>
          <p:cNvSpPr>
            <a:spLocks noGrp="1" noChangeArrowheads="1"/>
          </p:cNvSpPr>
          <p:nvPr>
            <p:ph type="title"/>
          </p:nvPr>
        </p:nvSpPr>
        <p:spPr bwMode="black">
          <a:xfrm>
            <a:off x="176213" y="230188"/>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title style</a:t>
            </a:r>
          </a:p>
        </p:txBody>
      </p:sp>
      <p:sp>
        <p:nvSpPr>
          <p:cNvPr id="654341" name="Rectangle 5"/>
          <p:cNvSpPr>
            <a:spLocks noGrp="1" noChangeArrowheads="1"/>
          </p:cNvSpPr>
          <p:nvPr>
            <p:ph type="body" idx="1"/>
          </p:nvPr>
        </p:nvSpPr>
        <p:spPr bwMode="auto">
          <a:xfrm>
            <a:off x="160338" y="1166813"/>
            <a:ext cx="8821737" cy="51022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text styles, Click to edit Master text styles,Click to edit Master text styles.</a:t>
            </a:r>
          </a:p>
          <a:p>
            <a:pPr lvl="1"/>
            <a:r>
              <a:rPr lang="en-GB" smtClean="0"/>
              <a:t>Second level, Click to edit Master text stylesClick </a:t>
            </a:r>
            <a:br>
              <a:rPr lang="en-GB" smtClean="0"/>
            </a:br>
            <a:r>
              <a:rPr lang="en-GB" smtClean="0"/>
              <a:t>to edit Master text styles.</a:t>
            </a:r>
          </a:p>
          <a:p>
            <a:pPr lvl="2"/>
            <a:r>
              <a:rPr lang="en-GB" smtClean="0"/>
              <a:t>Third level, Click to edit Master text stylesClick </a:t>
            </a:r>
            <a:br>
              <a:rPr lang="en-GB" smtClean="0"/>
            </a:br>
            <a:r>
              <a:rPr lang="en-GB" smtClean="0"/>
              <a:t>to edit Master text styles.</a:t>
            </a:r>
          </a:p>
          <a:p>
            <a:pPr lvl="3"/>
            <a:r>
              <a:rPr lang="en-GB" smtClean="0"/>
              <a:t>Fourth level, Click to edit Master text stylesClick </a:t>
            </a:r>
            <a:br>
              <a:rPr lang="en-GB" smtClean="0"/>
            </a:br>
            <a:r>
              <a:rPr lang="en-GB" smtClean="0"/>
              <a:t>to edit Master text styles.</a:t>
            </a:r>
          </a:p>
          <a:p>
            <a:pPr lvl="4"/>
            <a:r>
              <a:rPr lang="en-GB" smtClean="0"/>
              <a:t>Fifth level, Click to edit Master text stylesClick </a:t>
            </a:r>
            <a:br>
              <a:rPr lang="en-GB" smtClean="0"/>
            </a:br>
            <a:r>
              <a:rPr lang="en-GB" smtClean="0"/>
              <a:t>to edit Master text styles</a:t>
            </a:r>
          </a:p>
        </p:txBody>
      </p:sp>
    </p:spTree>
  </p:cSld>
  <p:clrMap bg1="dk2" tx1="lt1" bg2="dk1"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iming>
    <p:tnLst>
      <p:par>
        <p:cTn id="1" dur="indefinite" restart="never" nodeType="tmRoot"/>
      </p:par>
    </p:tnLst>
  </p:timing>
  <p:hf hdr="0" dt="0"/>
  <p:txStyles>
    <p:titleStyle>
      <a:lvl1pPr algn="l" rtl="0" fontAlgn="base">
        <a:spcBef>
          <a:spcPct val="0"/>
        </a:spcBef>
        <a:spcAft>
          <a:spcPct val="0"/>
        </a:spcAft>
        <a:defRPr sz="2000" b="1">
          <a:solidFill>
            <a:schemeClr val="folHlink"/>
          </a:solidFill>
          <a:latin typeface="+mj-lt"/>
          <a:ea typeface="+mj-ea"/>
          <a:cs typeface="+mj-cs"/>
        </a:defRPr>
      </a:lvl1pPr>
      <a:lvl2pPr algn="l" rtl="0" fontAlgn="base">
        <a:spcBef>
          <a:spcPct val="0"/>
        </a:spcBef>
        <a:spcAft>
          <a:spcPct val="0"/>
        </a:spcAft>
        <a:defRPr sz="2000" b="1">
          <a:solidFill>
            <a:schemeClr val="folHlink"/>
          </a:solidFill>
          <a:latin typeface="Arial" pitchFamily="34" charset="0"/>
          <a:cs typeface="Arial" pitchFamily="34" charset="0"/>
        </a:defRPr>
      </a:lvl2pPr>
      <a:lvl3pPr algn="l" rtl="0" fontAlgn="base">
        <a:spcBef>
          <a:spcPct val="0"/>
        </a:spcBef>
        <a:spcAft>
          <a:spcPct val="0"/>
        </a:spcAft>
        <a:defRPr sz="2000" b="1">
          <a:solidFill>
            <a:schemeClr val="folHlink"/>
          </a:solidFill>
          <a:latin typeface="Arial" pitchFamily="34" charset="0"/>
          <a:cs typeface="Arial" pitchFamily="34" charset="0"/>
        </a:defRPr>
      </a:lvl3pPr>
      <a:lvl4pPr algn="l" rtl="0" fontAlgn="base">
        <a:spcBef>
          <a:spcPct val="0"/>
        </a:spcBef>
        <a:spcAft>
          <a:spcPct val="0"/>
        </a:spcAft>
        <a:defRPr sz="2000" b="1">
          <a:solidFill>
            <a:schemeClr val="folHlink"/>
          </a:solidFill>
          <a:latin typeface="Arial" pitchFamily="34" charset="0"/>
          <a:cs typeface="Arial" pitchFamily="34" charset="0"/>
        </a:defRPr>
      </a:lvl4pPr>
      <a:lvl5pPr algn="l" rtl="0" fontAlgn="base">
        <a:spcBef>
          <a:spcPct val="0"/>
        </a:spcBef>
        <a:spcAft>
          <a:spcPct val="0"/>
        </a:spcAft>
        <a:defRPr sz="2000" b="1">
          <a:solidFill>
            <a:schemeClr val="folHlink"/>
          </a:solidFill>
          <a:latin typeface="Arial" pitchFamily="34" charset="0"/>
          <a:cs typeface="Arial" pitchFamily="34" charset="0"/>
        </a:defRPr>
      </a:lvl5pPr>
      <a:lvl6pPr marL="457200" algn="l" rtl="0" fontAlgn="base">
        <a:spcBef>
          <a:spcPct val="0"/>
        </a:spcBef>
        <a:spcAft>
          <a:spcPct val="0"/>
        </a:spcAft>
        <a:defRPr sz="2000" b="1">
          <a:solidFill>
            <a:schemeClr val="folHlink"/>
          </a:solidFill>
          <a:latin typeface="Arial" pitchFamily="34" charset="0"/>
          <a:cs typeface="Arial" pitchFamily="34" charset="0"/>
        </a:defRPr>
      </a:lvl6pPr>
      <a:lvl7pPr marL="914400" algn="l" rtl="0" fontAlgn="base">
        <a:spcBef>
          <a:spcPct val="0"/>
        </a:spcBef>
        <a:spcAft>
          <a:spcPct val="0"/>
        </a:spcAft>
        <a:defRPr sz="2000" b="1">
          <a:solidFill>
            <a:schemeClr val="folHlink"/>
          </a:solidFill>
          <a:latin typeface="Arial" pitchFamily="34" charset="0"/>
          <a:cs typeface="Arial" pitchFamily="34" charset="0"/>
        </a:defRPr>
      </a:lvl7pPr>
      <a:lvl8pPr marL="1371600" algn="l" rtl="0" fontAlgn="base">
        <a:spcBef>
          <a:spcPct val="0"/>
        </a:spcBef>
        <a:spcAft>
          <a:spcPct val="0"/>
        </a:spcAft>
        <a:defRPr sz="2000" b="1">
          <a:solidFill>
            <a:schemeClr val="folHlink"/>
          </a:solidFill>
          <a:latin typeface="Arial" pitchFamily="34" charset="0"/>
          <a:cs typeface="Arial" pitchFamily="34" charset="0"/>
        </a:defRPr>
      </a:lvl8pPr>
      <a:lvl9pPr marL="1828800" algn="l" rtl="0" fontAlgn="base">
        <a:spcBef>
          <a:spcPct val="0"/>
        </a:spcBef>
        <a:spcAft>
          <a:spcPct val="0"/>
        </a:spcAft>
        <a:defRPr sz="2000" b="1">
          <a:solidFill>
            <a:schemeClr val="folHlink"/>
          </a:solidFill>
          <a:latin typeface="Arial" pitchFamily="34" charset="0"/>
          <a:cs typeface="Arial" pitchFamily="34" charset="0"/>
        </a:defRPr>
      </a:lvl9pPr>
    </p:titleStyle>
    <p:bodyStyle>
      <a:lvl1pPr algn="l" defTabSz="695325" rtl="0" fontAlgn="base">
        <a:spcBef>
          <a:spcPct val="20000"/>
        </a:spcBef>
        <a:spcAft>
          <a:spcPct val="20000"/>
        </a:spcAft>
        <a:buSzPct val="90000"/>
        <a:buFont typeface="Arial" pitchFamily="34" charset="0"/>
        <a:defRPr sz="2400">
          <a:solidFill>
            <a:schemeClr val="bg2"/>
          </a:solidFill>
          <a:latin typeface="+mn-lt"/>
          <a:ea typeface="+mn-ea"/>
          <a:cs typeface="+mn-cs"/>
        </a:defRPr>
      </a:lvl1pPr>
      <a:lvl2pPr marL="358775" indent="-357188" algn="l" defTabSz="695325" rtl="0" fontAlgn="base">
        <a:spcBef>
          <a:spcPct val="0"/>
        </a:spcBef>
        <a:spcAft>
          <a:spcPct val="20000"/>
        </a:spcAft>
        <a:buChar char="•"/>
        <a:defRPr sz="2400">
          <a:solidFill>
            <a:schemeClr val="bg2"/>
          </a:solidFill>
          <a:latin typeface="+mn-lt"/>
          <a:cs typeface="+mn-cs"/>
        </a:defRPr>
      </a:lvl2pPr>
      <a:lvl3pPr marL="723900" indent="-363538" algn="l" defTabSz="695325" rtl="0" fontAlgn="base">
        <a:spcBef>
          <a:spcPct val="0"/>
        </a:spcBef>
        <a:spcAft>
          <a:spcPct val="20000"/>
        </a:spcAft>
        <a:buFont typeface="Arial" pitchFamily="34" charset="0"/>
        <a:buChar char="-"/>
        <a:defRPr sz="2400">
          <a:solidFill>
            <a:schemeClr val="bg2"/>
          </a:solidFill>
          <a:latin typeface="+mn-lt"/>
          <a:cs typeface="+mn-cs"/>
        </a:defRPr>
      </a:lvl3pPr>
      <a:lvl4pPr marL="1076325" indent="-350838" algn="l" defTabSz="695325" rtl="0" fontAlgn="base">
        <a:spcBef>
          <a:spcPct val="0"/>
        </a:spcBef>
        <a:spcAft>
          <a:spcPct val="20000"/>
        </a:spcAft>
        <a:buChar char="•"/>
        <a:defRPr sz="2400">
          <a:solidFill>
            <a:schemeClr val="bg2"/>
          </a:solidFill>
          <a:latin typeface="+mn-lt"/>
          <a:cs typeface="+mn-cs"/>
        </a:defRPr>
      </a:lvl4pPr>
      <a:lvl5pPr marL="1438275" indent="-360363" algn="l" defTabSz="695325" rtl="0" fontAlgn="base">
        <a:spcBef>
          <a:spcPct val="0"/>
        </a:spcBef>
        <a:spcAft>
          <a:spcPct val="20000"/>
        </a:spcAft>
        <a:buFont typeface="Arial" pitchFamily="34" charset="0"/>
        <a:buChar char="-"/>
        <a:defRPr sz="2400">
          <a:solidFill>
            <a:schemeClr val="bg2"/>
          </a:solidFill>
          <a:latin typeface="+mn-lt"/>
          <a:cs typeface="+mn-cs"/>
        </a:defRPr>
      </a:lvl5pPr>
      <a:lvl6pPr marL="1895475" indent="-360363" algn="l" defTabSz="695325" rtl="0" fontAlgn="base">
        <a:spcBef>
          <a:spcPct val="0"/>
        </a:spcBef>
        <a:spcAft>
          <a:spcPct val="20000"/>
        </a:spcAft>
        <a:buFont typeface="Arial" pitchFamily="34" charset="0"/>
        <a:buChar char="-"/>
        <a:defRPr sz="2400">
          <a:solidFill>
            <a:schemeClr val="bg2"/>
          </a:solidFill>
          <a:latin typeface="+mn-lt"/>
          <a:cs typeface="+mn-cs"/>
        </a:defRPr>
      </a:lvl6pPr>
      <a:lvl7pPr marL="2352675" indent="-360363" algn="l" defTabSz="695325" rtl="0" fontAlgn="base">
        <a:spcBef>
          <a:spcPct val="0"/>
        </a:spcBef>
        <a:spcAft>
          <a:spcPct val="20000"/>
        </a:spcAft>
        <a:buFont typeface="Arial" pitchFamily="34" charset="0"/>
        <a:buChar char="-"/>
        <a:defRPr sz="2400">
          <a:solidFill>
            <a:schemeClr val="bg2"/>
          </a:solidFill>
          <a:latin typeface="+mn-lt"/>
          <a:cs typeface="+mn-cs"/>
        </a:defRPr>
      </a:lvl7pPr>
      <a:lvl8pPr marL="2809875" indent="-360363" algn="l" defTabSz="695325" rtl="0" fontAlgn="base">
        <a:spcBef>
          <a:spcPct val="0"/>
        </a:spcBef>
        <a:spcAft>
          <a:spcPct val="20000"/>
        </a:spcAft>
        <a:buFont typeface="Arial" pitchFamily="34" charset="0"/>
        <a:buChar char="-"/>
        <a:defRPr sz="2400">
          <a:solidFill>
            <a:schemeClr val="bg2"/>
          </a:solidFill>
          <a:latin typeface="+mn-lt"/>
          <a:cs typeface="+mn-cs"/>
        </a:defRPr>
      </a:lvl8pPr>
      <a:lvl9pPr marL="3267075" indent="-360363" algn="l" defTabSz="695325" rtl="0" fontAlgn="base">
        <a:spcBef>
          <a:spcPct val="0"/>
        </a:spcBef>
        <a:spcAft>
          <a:spcPct val="20000"/>
        </a:spcAft>
        <a:buFont typeface="Arial" pitchFamily="34" charset="0"/>
        <a:buChar char="-"/>
        <a:defRPr sz="24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2.bin"/><Relationship Id="rId3" Type="http://schemas.openxmlformats.org/officeDocument/2006/relationships/notesSlide" Target="../notesSlides/notesSlide18.xml"/><Relationship Id="rId7" Type="http://schemas.openxmlformats.org/officeDocument/2006/relationships/image" Target="../media/image8.wmf"/><Relationship Id="rId12"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oleObject" Target="../embeddings/oleObject1.bin"/><Relationship Id="rId5" Type="http://schemas.openxmlformats.org/officeDocument/2006/relationships/image" Target="../media/image6.wmf"/><Relationship Id="rId15" Type="http://schemas.openxmlformats.org/officeDocument/2006/relationships/image" Target="../media/image2.png"/><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 Id="rId1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4.emf"/><Relationship Id="rId4" Type="http://schemas.openxmlformats.org/officeDocument/2006/relationships/image" Target="../media/image13.emf"/></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t>Course: Information Security Management in e-Governance</a:t>
            </a:r>
          </a:p>
          <a:p>
            <a:pPr marL="0" lvl="1">
              <a:spcBef>
                <a:spcPts val="600"/>
              </a:spcBef>
            </a:pPr>
            <a:endParaRPr lang="en-US" sz="3200" dirty="0" smtClean="0"/>
          </a:p>
          <a:p>
            <a:pPr>
              <a:spcBef>
                <a:spcPts val="600"/>
              </a:spcBef>
            </a:pPr>
            <a:r>
              <a:rPr lang="en-US" sz="3200" dirty="0" smtClean="0"/>
              <a:t>Day </a:t>
            </a:r>
            <a:r>
              <a:rPr lang="en-US" sz="3200" dirty="0" smtClean="0"/>
              <a:t>4</a:t>
            </a:r>
            <a:endParaRPr lang="en-US" sz="2000" dirty="0"/>
          </a:p>
        </p:txBody>
      </p:sp>
      <p:sp>
        <p:nvSpPr>
          <p:cNvPr id="4" name="Text Box 72"/>
          <p:cNvSpPr txBox="1">
            <a:spLocks noChangeArrowheads="1"/>
          </p:cNvSpPr>
          <p:nvPr/>
        </p:nvSpPr>
        <p:spPr bwMode="auto">
          <a:xfrm>
            <a:off x="84138" y="5008602"/>
            <a:ext cx="8877300" cy="553998"/>
          </a:xfrm>
          <a:prstGeom prst="rect">
            <a:avLst/>
          </a:prstGeom>
          <a:noFill/>
          <a:ln w="9525">
            <a:noFill/>
            <a:miter lim="800000"/>
            <a:headEnd/>
            <a:tailEnd/>
          </a:ln>
        </p:spPr>
        <p:txBody>
          <a:bodyPr lIns="63500" tIns="0" rIns="64800" bIns="0">
            <a:spAutoFit/>
          </a:bodyPr>
          <a:lstStyle/>
          <a:p>
            <a:pPr>
              <a:spcBef>
                <a:spcPts val="600"/>
              </a:spcBef>
            </a:pPr>
            <a:r>
              <a:rPr lang="en-US" sz="3600" smtClean="0"/>
              <a:t>Session </a:t>
            </a:r>
            <a:r>
              <a:rPr lang="en-US" sz="3600" smtClean="0"/>
              <a:t>1: </a:t>
            </a:r>
            <a:r>
              <a:rPr lang="en-US" sz="3600" dirty="0" smtClean="0">
                <a:latin typeface="Arial" charset="0"/>
                <a:cs typeface="Arial" charset="0"/>
              </a:rPr>
              <a:t>Disaster Recovery Planning</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of Events without and with a DR Plan</a:t>
            </a:r>
            <a:endParaRPr lang="en-US" dirty="0"/>
          </a:p>
        </p:txBody>
      </p:sp>
      <p:sp>
        <p:nvSpPr>
          <p:cNvPr id="6" name="Oval 5"/>
          <p:cNvSpPr/>
          <p:nvPr/>
        </p:nvSpPr>
        <p:spPr bwMode="auto">
          <a:xfrm>
            <a:off x="3200400" y="1676400"/>
            <a:ext cx="1905000" cy="609600"/>
          </a:xfrm>
          <a:prstGeom prst="ellipse">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8" name="Right Arrow 7"/>
          <p:cNvSpPr/>
          <p:nvPr/>
        </p:nvSpPr>
        <p:spPr bwMode="auto">
          <a:xfrm>
            <a:off x="5181600" y="1905000"/>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9" name="Oval 8"/>
          <p:cNvSpPr/>
          <p:nvPr/>
        </p:nvSpPr>
        <p:spPr bwMode="auto">
          <a:xfrm>
            <a:off x="6172200" y="1600200"/>
            <a:ext cx="2362200" cy="6858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11" name="Oval 10"/>
          <p:cNvSpPr/>
          <p:nvPr/>
        </p:nvSpPr>
        <p:spPr bwMode="auto">
          <a:xfrm>
            <a:off x="381000" y="2971800"/>
            <a:ext cx="2819400" cy="6096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marR="0" algn="l" defTabSz="914400" rtl="0" eaLnBrk="1" fontAlgn="base" latinLnBrk="0" hangingPunct="1">
              <a:lnSpc>
                <a:spcPct val="100000"/>
              </a:lnSpc>
              <a:spcBef>
                <a:spcPct val="0"/>
              </a:spcBef>
              <a:spcAft>
                <a:spcPct val="0"/>
              </a:spcAft>
              <a:buClrTx/>
              <a:buSzPct val="90000"/>
              <a:buFontTx/>
              <a:buNone/>
              <a:tabLst/>
            </a:pPr>
            <a:endParaRPr kumimoji="0" lang="en-US" sz="1400" b="0" i="0" u="none" strike="noStrike" cap="none" normalizeH="0" baseline="0" dirty="0" smtClean="0">
              <a:ln>
                <a:noFill/>
              </a:ln>
              <a:solidFill>
                <a:schemeClr val="folHlink"/>
              </a:solidFill>
              <a:effectLst/>
              <a:latin typeface="Arial" charset="0"/>
              <a:cs typeface="Arial" charset="0"/>
            </a:endParaRPr>
          </a:p>
        </p:txBody>
      </p:sp>
      <p:sp>
        <p:nvSpPr>
          <p:cNvPr id="12" name="TextBox 11"/>
          <p:cNvSpPr txBox="1"/>
          <p:nvPr/>
        </p:nvSpPr>
        <p:spPr>
          <a:xfrm>
            <a:off x="4648200" y="1371600"/>
            <a:ext cx="2008691" cy="338554"/>
          </a:xfrm>
          <a:prstGeom prst="rect">
            <a:avLst/>
          </a:prstGeom>
          <a:noFill/>
        </p:spPr>
        <p:txBody>
          <a:bodyPr wrap="none" rtlCol="0">
            <a:spAutoFit/>
          </a:bodyPr>
          <a:lstStyle/>
          <a:p>
            <a:r>
              <a:rPr lang="en-US" sz="1600" b="1" dirty="0" smtClean="0"/>
              <a:t>Without a DR plan </a:t>
            </a:r>
            <a:endParaRPr lang="en-US" sz="1600" b="1" dirty="0"/>
          </a:p>
        </p:txBody>
      </p:sp>
      <p:sp>
        <p:nvSpPr>
          <p:cNvPr id="13" name="TextBox 12"/>
          <p:cNvSpPr txBox="1"/>
          <p:nvPr/>
        </p:nvSpPr>
        <p:spPr>
          <a:xfrm>
            <a:off x="762000" y="2557046"/>
            <a:ext cx="1689693" cy="338554"/>
          </a:xfrm>
          <a:prstGeom prst="rect">
            <a:avLst/>
          </a:prstGeom>
          <a:noFill/>
        </p:spPr>
        <p:txBody>
          <a:bodyPr wrap="none" rtlCol="0">
            <a:spAutoFit/>
          </a:bodyPr>
          <a:lstStyle/>
          <a:p>
            <a:r>
              <a:rPr lang="en-US" sz="1600" b="1" dirty="0" smtClean="0"/>
              <a:t>With a DR plan </a:t>
            </a:r>
            <a:endParaRPr lang="en-US" sz="1600" b="1" dirty="0"/>
          </a:p>
        </p:txBody>
      </p:sp>
      <p:sp>
        <p:nvSpPr>
          <p:cNvPr id="14" name="Right Arrow 13"/>
          <p:cNvSpPr/>
          <p:nvPr/>
        </p:nvSpPr>
        <p:spPr bwMode="auto">
          <a:xfrm rot="8506221">
            <a:off x="2616102" y="2552581"/>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15" name="Rectangle 14"/>
          <p:cNvSpPr/>
          <p:nvPr/>
        </p:nvSpPr>
        <p:spPr>
          <a:xfrm>
            <a:off x="484680" y="3001780"/>
            <a:ext cx="2743200" cy="523220"/>
          </a:xfrm>
          <a:prstGeom prst="rect">
            <a:avLst/>
          </a:prstGeom>
        </p:spPr>
        <p:txBody>
          <a:bodyPr wrap="square">
            <a:spAutoFit/>
          </a:bodyPr>
          <a:lstStyle/>
          <a:p>
            <a:pPr fontAlgn="base">
              <a:spcBef>
                <a:spcPct val="0"/>
              </a:spcBef>
              <a:spcAft>
                <a:spcPct val="0"/>
              </a:spcAft>
              <a:buSzPct val="90000"/>
            </a:pPr>
            <a:r>
              <a:rPr lang="en-US" sz="1400" dirty="0" smtClean="0">
                <a:solidFill>
                  <a:schemeClr val="folHlink"/>
                </a:solidFill>
                <a:latin typeface="Arial" charset="0"/>
                <a:cs typeface="Arial" charset="0"/>
              </a:rPr>
              <a:t>Recovery from backup server </a:t>
            </a:r>
          </a:p>
          <a:p>
            <a:pPr fontAlgn="base">
              <a:spcBef>
                <a:spcPct val="0"/>
              </a:spcBef>
              <a:spcAft>
                <a:spcPct val="0"/>
              </a:spcAft>
              <a:buSzPct val="90000"/>
            </a:pPr>
            <a:r>
              <a:rPr lang="en-US" sz="1400" dirty="0" smtClean="0">
                <a:solidFill>
                  <a:schemeClr val="folHlink"/>
                </a:solidFill>
                <a:latin typeface="Arial" charset="0"/>
                <a:cs typeface="Arial" charset="0"/>
              </a:rPr>
              <a:t>Or disc based backup media </a:t>
            </a:r>
          </a:p>
        </p:txBody>
      </p:sp>
      <p:sp>
        <p:nvSpPr>
          <p:cNvPr id="16" name="Rectangle 15"/>
          <p:cNvSpPr/>
          <p:nvPr/>
        </p:nvSpPr>
        <p:spPr>
          <a:xfrm>
            <a:off x="6278380" y="1676400"/>
            <a:ext cx="2133600" cy="523220"/>
          </a:xfrm>
          <a:prstGeom prst="rect">
            <a:avLst/>
          </a:prstGeom>
        </p:spPr>
        <p:txBody>
          <a:bodyPr wrap="square">
            <a:spAutoFit/>
          </a:bodyPr>
          <a:lstStyle/>
          <a:p>
            <a:pPr fontAlgn="base">
              <a:spcBef>
                <a:spcPct val="0"/>
              </a:spcBef>
              <a:spcAft>
                <a:spcPct val="0"/>
              </a:spcAft>
              <a:buSzPct val="90000"/>
            </a:pPr>
            <a:r>
              <a:rPr lang="en-US" sz="1400" dirty="0" smtClean="0">
                <a:solidFill>
                  <a:schemeClr val="folHlink"/>
                </a:solidFill>
                <a:latin typeface="Arial" charset="0"/>
                <a:cs typeface="Arial" charset="0"/>
              </a:rPr>
              <a:t>Several days of rebuild  data from backup media </a:t>
            </a:r>
          </a:p>
        </p:txBody>
      </p:sp>
      <p:sp>
        <p:nvSpPr>
          <p:cNvPr id="17" name="Rectangle 16"/>
          <p:cNvSpPr/>
          <p:nvPr/>
        </p:nvSpPr>
        <p:spPr>
          <a:xfrm>
            <a:off x="3318419" y="1676400"/>
            <a:ext cx="1710781" cy="523220"/>
          </a:xfrm>
          <a:prstGeom prst="rect">
            <a:avLst/>
          </a:prstGeom>
        </p:spPr>
        <p:txBody>
          <a:bodyPr wrap="square">
            <a:spAutoFit/>
          </a:bodyPr>
          <a:lstStyle/>
          <a:p>
            <a:pPr algn="ctr" fontAlgn="base">
              <a:spcBef>
                <a:spcPct val="0"/>
              </a:spcBef>
              <a:spcAft>
                <a:spcPct val="0"/>
              </a:spcAft>
              <a:buSzPct val="90000"/>
            </a:pPr>
            <a:r>
              <a:rPr lang="en-US" sz="1400" dirty="0" smtClean="0">
                <a:solidFill>
                  <a:schemeClr val="folHlink"/>
                </a:solidFill>
                <a:latin typeface="Arial" charset="0"/>
                <a:cs typeface="Arial" charset="0"/>
              </a:rPr>
              <a:t>Server Crash &amp;  data corruption</a:t>
            </a:r>
          </a:p>
        </p:txBody>
      </p:sp>
      <p:sp>
        <p:nvSpPr>
          <p:cNvPr id="18" name="Oval 17"/>
          <p:cNvSpPr/>
          <p:nvPr/>
        </p:nvSpPr>
        <p:spPr bwMode="auto">
          <a:xfrm>
            <a:off x="3124200" y="4114800"/>
            <a:ext cx="1905000" cy="609600"/>
          </a:xfrm>
          <a:prstGeom prst="ellipse">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algn="ctr" fontAlgn="base">
              <a:spcBef>
                <a:spcPct val="0"/>
              </a:spcBef>
              <a:spcAft>
                <a:spcPct val="0"/>
              </a:spcAft>
              <a:buSzPct val="90000"/>
            </a:pPr>
            <a:r>
              <a:rPr lang="en-US" sz="1400" smtClean="0"/>
              <a:t>Hurricane </a:t>
            </a:r>
            <a:r>
              <a:rPr lang="en-US" sz="1400" dirty="0" smtClean="0"/>
              <a:t>etc</a:t>
            </a:r>
          </a:p>
        </p:txBody>
      </p:sp>
      <p:sp>
        <p:nvSpPr>
          <p:cNvPr id="19" name="Right Arrow 18"/>
          <p:cNvSpPr/>
          <p:nvPr/>
        </p:nvSpPr>
        <p:spPr bwMode="auto">
          <a:xfrm>
            <a:off x="5105400" y="4343400"/>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0" name="Oval 19"/>
          <p:cNvSpPr/>
          <p:nvPr/>
        </p:nvSpPr>
        <p:spPr bwMode="auto">
          <a:xfrm>
            <a:off x="6096000" y="4191000"/>
            <a:ext cx="2362200" cy="4572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fontAlgn="base">
              <a:spcBef>
                <a:spcPct val="0"/>
              </a:spcBef>
              <a:spcAft>
                <a:spcPct val="0"/>
              </a:spcAft>
              <a:buSzPct val="90000"/>
            </a:pPr>
            <a:r>
              <a:rPr lang="en-US" sz="1400" dirty="0" smtClean="0"/>
              <a:t>Several days’ outage</a:t>
            </a:r>
            <a:endParaRPr kumimoji="0" lang="en-US" sz="1400" b="0" i="0" u="none" strike="noStrike" cap="none" normalizeH="0" baseline="0" dirty="0" smtClean="0">
              <a:ln>
                <a:noFill/>
              </a:ln>
              <a:solidFill>
                <a:schemeClr val="folHlink"/>
              </a:solidFill>
              <a:effectLst/>
              <a:latin typeface="Arial" charset="0"/>
              <a:cs typeface="Arial" charset="0"/>
            </a:endParaRPr>
          </a:p>
        </p:txBody>
      </p:sp>
      <p:sp>
        <p:nvSpPr>
          <p:cNvPr id="25" name="Oval 24"/>
          <p:cNvSpPr/>
          <p:nvPr/>
        </p:nvSpPr>
        <p:spPr bwMode="auto">
          <a:xfrm>
            <a:off x="381000" y="5410200"/>
            <a:ext cx="2819400" cy="6096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marR="0" algn="l" defTabSz="914400" rtl="0" eaLnBrk="1" fontAlgn="base" latinLnBrk="0" hangingPunct="1">
              <a:lnSpc>
                <a:spcPct val="100000"/>
              </a:lnSpc>
              <a:spcBef>
                <a:spcPct val="0"/>
              </a:spcBef>
              <a:spcAft>
                <a:spcPct val="0"/>
              </a:spcAft>
              <a:buClrTx/>
              <a:buSzPct val="90000"/>
              <a:buFontTx/>
              <a:buNone/>
              <a:tabLst/>
            </a:pPr>
            <a:endParaRPr kumimoji="0" lang="en-US" sz="1400" b="0" i="0" u="none" strike="noStrike" cap="none" normalizeH="0" baseline="0" dirty="0" smtClean="0">
              <a:ln>
                <a:noFill/>
              </a:ln>
              <a:solidFill>
                <a:schemeClr val="folHlink"/>
              </a:solidFill>
              <a:effectLst/>
              <a:latin typeface="Arial" charset="0"/>
              <a:cs typeface="Arial" charset="0"/>
            </a:endParaRPr>
          </a:p>
        </p:txBody>
      </p:sp>
      <p:sp>
        <p:nvSpPr>
          <p:cNvPr id="26" name="TextBox 25"/>
          <p:cNvSpPr txBox="1"/>
          <p:nvPr/>
        </p:nvSpPr>
        <p:spPr>
          <a:xfrm>
            <a:off x="762000" y="4995446"/>
            <a:ext cx="1689693" cy="338554"/>
          </a:xfrm>
          <a:prstGeom prst="rect">
            <a:avLst/>
          </a:prstGeom>
          <a:noFill/>
        </p:spPr>
        <p:txBody>
          <a:bodyPr wrap="none" rtlCol="0">
            <a:spAutoFit/>
          </a:bodyPr>
          <a:lstStyle/>
          <a:p>
            <a:r>
              <a:rPr lang="en-US" sz="1600" b="1" dirty="0" smtClean="0"/>
              <a:t>With a DR plan </a:t>
            </a:r>
            <a:endParaRPr lang="en-US" sz="1600" b="1" dirty="0"/>
          </a:p>
        </p:txBody>
      </p:sp>
      <p:sp>
        <p:nvSpPr>
          <p:cNvPr id="27" name="Rectangle 26"/>
          <p:cNvSpPr/>
          <p:nvPr/>
        </p:nvSpPr>
        <p:spPr>
          <a:xfrm>
            <a:off x="484680" y="5436620"/>
            <a:ext cx="2743200" cy="523220"/>
          </a:xfrm>
          <a:prstGeom prst="rect">
            <a:avLst/>
          </a:prstGeom>
        </p:spPr>
        <p:txBody>
          <a:bodyPr wrap="square">
            <a:spAutoFit/>
          </a:bodyPr>
          <a:lstStyle/>
          <a:p>
            <a:pPr fontAlgn="base">
              <a:spcBef>
                <a:spcPct val="0"/>
              </a:spcBef>
              <a:spcAft>
                <a:spcPct val="0"/>
              </a:spcAft>
              <a:buSzPct val="90000"/>
            </a:pPr>
            <a:r>
              <a:rPr lang="en-US" sz="1400" dirty="0" smtClean="0"/>
              <a:t>Transfer to servers in alternate processing center</a:t>
            </a:r>
            <a:endParaRPr lang="en-US" sz="1400" dirty="0" smtClean="0">
              <a:solidFill>
                <a:schemeClr val="folHlink"/>
              </a:solidFill>
              <a:latin typeface="Arial" charset="0"/>
              <a:cs typeface="Arial" charset="0"/>
            </a:endParaRPr>
          </a:p>
        </p:txBody>
      </p:sp>
      <p:sp>
        <p:nvSpPr>
          <p:cNvPr id="29" name="Right Arrow 28"/>
          <p:cNvSpPr/>
          <p:nvPr/>
        </p:nvSpPr>
        <p:spPr bwMode="auto">
          <a:xfrm rot="8506221">
            <a:off x="2616101" y="4991219"/>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34" name="TextBox 33"/>
          <p:cNvSpPr txBox="1"/>
          <p:nvPr/>
        </p:nvSpPr>
        <p:spPr>
          <a:xfrm>
            <a:off x="4648200" y="3852446"/>
            <a:ext cx="2008691" cy="338554"/>
          </a:xfrm>
          <a:prstGeom prst="rect">
            <a:avLst/>
          </a:prstGeom>
          <a:noFill/>
        </p:spPr>
        <p:txBody>
          <a:bodyPr wrap="none" rtlCol="0">
            <a:spAutoFit/>
          </a:bodyPr>
          <a:lstStyle/>
          <a:p>
            <a:r>
              <a:rPr lang="en-US" sz="1600" b="1" dirty="0" smtClean="0"/>
              <a:t>Without a DR plan </a:t>
            </a:r>
            <a:endParaRPr lang="en-US" sz="1600" b="1" dirty="0"/>
          </a:p>
        </p:txBody>
      </p:sp>
      <p:pic>
        <p:nvPicPr>
          <p:cNvPr id="22" name="Picture 21"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23" name="Picture 22"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24"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 of Events without and with a DR Plan</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6" name="Oval 5"/>
          <p:cNvSpPr/>
          <p:nvPr/>
        </p:nvSpPr>
        <p:spPr bwMode="auto">
          <a:xfrm>
            <a:off x="3352800" y="1447800"/>
            <a:ext cx="1905000" cy="609600"/>
          </a:xfrm>
          <a:prstGeom prst="ellipse">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algn="ctr" fontAlgn="base">
              <a:spcBef>
                <a:spcPct val="0"/>
              </a:spcBef>
              <a:spcAft>
                <a:spcPct val="0"/>
              </a:spcAft>
              <a:buSzPct val="90000"/>
            </a:pPr>
            <a:endParaRPr lang="en-US" sz="1200" dirty="0" smtClean="0"/>
          </a:p>
        </p:txBody>
      </p:sp>
      <p:sp>
        <p:nvSpPr>
          <p:cNvPr id="8" name="Right Arrow 7"/>
          <p:cNvSpPr/>
          <p:nvPr/>
        </p:nvSpPr>
        <p:spPr bwMode="auto">
          <a:xfrm>
            <a:off x="5334000" y="1676400"/>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9" name="Oval 8"/>
          <p:cNvSpPr/>
          <p:nvPr/>
        </p:nvSpPr>
        <p:spPr bwMode="auto">
          <a:xfrm>
            <a:off x="6324600" y="1371600"/>
            <a:ext cx="2362200" cy="6858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fontAlgn="base">
              <a:spcBef>
                <a:spcPct val="0"/>
              </a:spcBef>
              <a:spcAft>
                <a:spcPct val="0"/>
              </a:spcAft>
              <a:buSzPct val="90000"/>
            </a:pP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11" name="Oval 10"/>
          <p:cNvSpPr/>
          <p:nvPr/>
        </p:nvSpPr>
        <p:spPr bwMode="auto">
          <a:xfrm>
            <a:off x="152400" y="2667000"/>
            <a:ext cx="2819400" cy="10668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12" name="TextBox 11"/>
          <p:cNvSpPr txBox="1"/>
          <p:nvPr/>
        </p:nvSpPr>
        <p:spPr>
          <a:xfrm>
            <a:off x="4876800" y="1143000"/>
            <a:ext cx="1773242" cy="307777"/>
          </a:xfrm>
          <a:prstGeom prst="rect">
            <a:avLst/>
          </a:prstGeom>
          <a:noFill/>
        </p:spPr>
        <p:txBody>
          <a:bodyPr wrap="none" rtlCol="0">
            <a:spAutoFit/>
          </a:bodyPr>
          <a:lstStyle/>
          <a:p>
            <a:r>
              <a:rPr lang="en-US" sz="1400" b="1" dirty="0" smtClean="0"/>
              <a:t>Without a DR plan </a:t>
            </a:r>
            <a:endParaRPr lang="en-US" sz="1400" b="1" dirty="0"/>
          </a:p>
        </p:txBody>
      </p:sp>
      <p:sp>
        <p:nvSpPr>
          <p:cNvPr id="13" name="TextBox 12"/>
          <p:cNvSpPr txBox="1"/>
          <p:nvPr/>
        </p:nvSpPr>
        <p:spPr>
          <a:xfrm>
            <a:off x="1524000" y="2133600"/>
            <a:ext cx="1495922" cy="307777"/>
          </a:xfrm>
          <a:prstGeom prst="rect">
            <a:avLst/>
          </a:prstGeom>
          <a:noFill/>
        </p:spPr>
        <p:txBody>
          <a:bodyPr wrap="none" rtlCol="0">
            <a:spAutoFit/>
          </a:bodyPr>
          <a:lstStyle/>
          <a:p>
            <a:r>
              <a:rPr lang="en-US" sz="1400" b="1" dirty="0" smtClean="0"/>
              <a:t>With a DR plan </a:t>
            </a:r>
            <a:endParaRPr lang="en-US" sz="1400" b="1" dirty="0"/>
          </a:p>
        </p:txBody>
      </p:sp>
      <p:sp>
        <p:nvSpPr>
          <p:cNvPr id="14" name="Right Arrow 13"/>
          <p:cNvSpPr/>
          <p:nvPr/>
        </p:nvSpPr>
        <p:spPr bwMode="auto">
          <a:xfrm rot="8506221">
            <a:off x="2616102" y="2247781"/>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15" name="Rectangle 14"/>
          <p:cNvSpPr/>
          <p:nvPr/>
        </p:nvSpPr>
        <p:spPr>
          <a:xfrm>
            <a:off x="182380" y="2894350"/>
            <a:ext cx="2743200" cy="738664"/>
          </a:xfrm>
          <a:prstGeom prst="rect">
            <a:avLst/>
          </a:prstGeom>
        </p:spPr>
        <p:txBody>
          <a:bodyPr wrap="square">
            <a:spAutoFit/>
          </a:bodyPr>
          <a:lstStyle/>
          <a:p>
            <a:pPr algn="ctr"/>
            <a:r>
              <a:rPr lang="en-US" sz="1400" dirty="0" smtClean="0"/>
              <a:t>Little to no outage  because of preventive measures and backup power</a:t>
            </a:r>
            <a:endParaRPr lang="en-US" sz="1400" dirty="0" smtClean="0">
              <a:solidFill>
                <a:schemeClr val="folHlink"/>
              </a:solidFill>
              <a:latin typeface="Arial" charset="0"/>
              <a:cs typeface="Arial" charset="0"/>
            </a:endParaRPr>
          </a:p>
        </p:txBody>
      </p:sp>
      <p:sp>
        <p:nvSpPr>
          <p:cNvPr id="16" name="Rectangle 15"/>
          <p:cNvSpPr/>
          <p:nvPr/>
        </p:nvSpPr>
        <p:spPr>
          <a:xfrm>
            <a:off x="6293370" y="1457980"/>
            <a:ext cx="2438400" cy="523220"/>
          </a:xfrm>
          <a:prstGeom prst="rect">
            <a:avLst/>
          </a:prstGeom>
        </p:spPr>
        <p:txBody>
          <a:bodyPr wrap="square">
            <a:spAutoFit/>
          </a:bodyPr>
          <a:lstStyle/>
          <a:p>
            <a:pPr algn="ctr" fontAlgn="base">
              <a:spcBef>
                <a:spcPct val="0"/>
              </a:spcBef>
              <a:spcAft>
                <a:spcPct val="0"/>
              </a:spcAft>
              <a:buSzPct val="90000"/>
            </a:pPr>
            <a:r>
              <a:rPr lang="en-US" sz="1400" dirty="0" smtClean="0"/>
              <a:t>Damaged servers,  outage of more than a week</a:t>
            </a:r>
            <a:endParaRPr lang="en-US" sz="1400" dirty="0" smtClean="0">
              <a:solidFill>
                <a:schemeClr val="folHlink"/>
              </a:solidFill>
              <a:latin typeface="Arial" charset="0"/>
              <a:cs typeface="Arial" charset="0"/>
            </a:endParaRPr>
          </a:p>
        </p:txBody>
      </p:sp>
      <p:sp>
        <p:nvSpPr>
          <p:cNvPr id="17" name="Rectangle 16"/>
          <p:cNvSpPr/>
          <p:nvPr/>
        </p:nvSpPr>
        <p:spPr>
          <a:xfrm>
            <a:off x="3581400" y="1535668"/>
            <a:ext cx="1099981" cy="307777"/>
          </a:xfrm>
          <a:prstGeom prst="rect">
            <a:avLst/>
          </a:prstGeom>
        </p:spPr>
        <p:txBody>
          <a:bodyPr wrap="none">
            <a:spAutoFit/>
          </a:bodyPr>
          <a:lstStyle/>
          <a:p>
            <a:pPr algn="ctr" fontAlgn="base">
              <a:spcBef>
                <a:spcPct val="0"/>
              </a:spcBef>
              <a:spcAft>
                <a:spcPct val="0"/>
              </a:spcAft>
              <a:buSzPct val="90000"/>
            </a:pPr>
            <a:r>
              <a:rPr lang="en-US" sz="1400" dirty="0" smtClean="0"/>
              <a:t>Earthquake</a:t>
            </a:r>
          </a:p>
        </p:txBody>
      </p:sp>
      <p:sp>
        <p:nvSpPr>
          <p:cNvPr id="18" name="Oval 17"/>
          <p:cNvSpPr/>
          <p:nvPr/>
        </p:nvSpPr>
        <p:spPr bwMode="auto">
          <a:xfrm>
            <a:off x="3352800" y="3886200"/>
            <a:ext cx="1905000" cy="609600"/>
          </a:xfrm>
          <a:prstGeom prst="ellipse">
            <a:avLst/>
          </a:prstGeom>
          <a:solidFill>
            <a:srgbClr val="FF00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algn="ctr" fontAlgn="base">
              <a:spcBef>
                <a:spcPct val="0"/>
              </a:spcBef>
              <a:spcAft>
                <a:spcPct val="0"/>
              </a:spcAft>
              <a:buSzPct val="90000"/>
            </a:pPr>
            <a:endParaRPr lang="en-US" sz="1200" dirty="0" smtClean="0"/>
          </a:p>
        </p:txBody>
      </p:sp>
      <p:sp>
        <p:nvSpPr>
          <p:cNvPr id="19" name="Right Arrow 18"/>
          <p:cNvSpPr/>
          <p:nvPr/>
        </p:nvSpPr>
        <p:spPr bwMode="auto">
          <a:xfrm>
            <a:off x="5334000" y="4114800"/>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0" name="Oval 19"/>
          <p:cNvSpPr/>
          <p:nvPr/>
        </p:nvSpPr>
        <p:spPr bwMode="auto">
          <a:xfrm>
            <a:off x="6324600" y="3505200"/>
            <a:ext cx="2590800" cy="12954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pPr fontAlgn="base">
              <a:spcBef>
                <a:spcPct val="0"/>
              </a:spcBef>
              <a:spcAft>
                <a:spcPct val="0"/>
              </a:spcAft>
              <a:buSzPct val="90000"/>
            </a:pP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22" name="Oval 21"/>
          <p:cNvSpPr/>
          <p:nvPr/>
        </p:nvSpPr>
        <p:spPr bwMode="auto">
          <a:xfrm>
            <a:off x="152400" y="5410200"/>
            <a:ext cx="2819400" cy="1066800"/>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63500" tIns="0" rIns="64800" bIns="0" numCol="1" rtlCol="0" anchor="t" anchorCtr="0" compatLnSpc="1">
            <a:prstTxWarp prst="textNoShape">
              <a:avLst/>
            </a:prstTxWarp>
          </a:bodyPr>
          <a:lstStyle/>
          <a:p>
            <a:r>
              <a:rPr lang="en-US" sz="1200" dirty="0" smtClean="0"/>
              <a:t>Early suppression of fire, </a:t>
            </a:r>
          </a:p>
          <a:p>
            <a:r>
              <a:rPr lang="en-US" sz="1200" dirty="0" smtClean="0"/>
              <a:t>resulting in minimal damage </a:t>
            </a:r>
          </a:p>
          <a:p>
            <a:r>
              <a:rPr lang="en-US" sz="1200" dirty="0" smtClean="0"/>
              <a:t>and downtime</a:t>
            </a: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23" name="TextBox 22"/>
          <p:cNvSpPr txBox="1"/>
          <p:nvPr/>
        </p:nvSpPr>
        <p:spPr>
          <a:xfrm>
            <a:off x="4816840" y="3609653"/>
            <a:ext cx="1773242" cy="307777"/>
          </a:xfrm>
          <a:prstGeom prst="rect">
            <a:avLst/>
          </a:prstGeom>
          <a:noFill/>
        </p:spPr>
        <p:txBody>
          <a:bodyPr wrap="none" rtlCol="0">
            <a:spAutoFit/>
          </a:bodyPr>
          <a:lstStyle/>
          <a:p>
            <a:r>
              <a:rPr lang="en-US" sz="1400" b="1" dirty="0" smtClean="0"/>
              <a:t>Without a DR plan </a:t>
            </a:r>
            <a:endParaRPr lang="en-US" sz="1400" b="1" dirty="0"/>
          </a:p>
        </p:txBody>
      </p:sp>
      <p:sp>
        <p:nvSpPr>
          <p:cNvPr id="24" name="TextBox 23"/>
          <p:cNvSpPr txBox="1"/>
          <p:nvPr/>
        </p:nvSpPr>
        <p:spPr>
          <a:xfrm>
            <a:off x="1447800" y="4495800"/>
            <a:ext cx="1495922" cy="307777"/>
          </a:xfrm>
          <a:prstGeom prst="rect">
            <a:avLst/>
          </a:prstGeom>
          <a:noFill/>
        </p:spPr>
        <p:txBody>
          <a:bodyPr wrap="none" rtlCol="0">
            <a:spAutoFit/>
          </a:bodyPr>
          <a:lstStyle/>
          <a:p>
            <a:r>
              <a:rPr lang="en-US" sz="1400" b="1" dirty="0" smtClean="0"/>
              <a:t>With a DR plan </a:t>
            </a:r>
            <a:endParaRPr lang="en-US" sz="1400" b="1" dirty="0"/>
          </a:p>
        </p:txBody>
      </p:sp>
      <p:sp>
        <p:nvSpPr>
          <p:cNvPr id="25" name="Right Arrow 24"/>
          <p:cNvSpPr/>
          <p:nvPr/>
        </p:nvSpPr>
        <p:spPr bwMode="auto">
          <a:xfrm rot="8506221">
            <a:off x="2311302" y="4762619"/>
            <a:ext cx="914400" cy="152400"/>
          </a:xfrm>
          <a:prstGeom prs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6" name="Rectangle 25"/>
          <p:cNvSpPr/>
          <p:nvPr/>
        </p:nvSpPr>
        <p:spPr>
          <a:xfrm>
            <a:off x="4022360" y="4007370"/>
            <a:ext cx="492443" cy="307777"/>
          </a:xfrm>
          <a:prstGeom prst="rect">
            <a:avLst/>
          </a:prstGeom>
        </p:spPr>
        <p:txBody>
          <a:bodyPr wrap="none">
            <a:spAutoFit/>
          </a:bodyPr>
          <a:lstStyle/>
          <a:p>
            <a:pPr algn="ctr" fontAlgn="base">
              <a:spcBef>
                <a:spcPct val="0"/>
              </a:spcBef>
              <a:spcAft>
                <a:spcPct val="0"/>
              </a:spcAft>
              <a:buSzPct val="90000"/>
            </a:pPr>
            <a:r>
              <a:rPr lang="en-US" sz="1400" dirty="0" smtClean="0"/>
              <a:t>Fire</a:t>
            </a:r>
          </a:p>
        </p:txBody>
      </p:sp>
      <p:sp>
        <p:nvSpPr>
          <p:cNvPr id="27" name="Rectangle 26"/>
          <p:cNvSpPr/>
          <p:nvPr/>
        </p:nvSpPr>
        <p:spPr>
          <a:xfrm>
            <a:off x="6384560" y="3627620"/>
            <a:ext cx="2438400" cy="1169551"/>
          </a:xfrm>
          <a:prstGeom prst="rect">
            <a:avLst/>
          </a:prstGeom>
        </p:spPr>
        <p:txBody>
          <a:bodyPr wrap="square">
            <a:spAutoFit/>
          </a:bodyPr>
          <a:lstStyle/>
          <a:p>
            <a:pPr algn="ctr" fontAlgn="base">
              <a:spcBef>
                <a:spcPct val="0"/>
              </a:spcBef>
              <a:spcAft>
                <a:spcPct val="0"/>
              </a:spcAft>
              <a:buSzPct val="90000"/>
            </a:pPr>
            <a:r>
              <a:rPr lang="en-US" sz="1400" dirty="0" smtClean="0"/>
              <a:t>Servers damaged from  smoke or extinguishment  materials several days to  rebuild data from backup  media</a:t>
            </a:r>
            <a:endParaRPr lang="en-US" sz="1400" dirty="0" smtClean="0">
              <a:solidFill>
                <a:schemeClr val="folHlink"/>
              </a:solidFill>
              <a:latin typeface="Arial" charset="0"/>
              <a:cs typeface="Arial" charset="0"/>
            </a:endParaRPr>
          </a:p>
        </p:txBody>
      </p:sp>
      <p:pic>
        <p:nvPicPr>
          <p:cNvPr id="28" name="Picture 27"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29" name="Picture 28"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3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228600" y="381000"/>
            <a:ext cx="8229600" cy="457200"/>
          </a:xfrm>
        </p:spPr>
        <p:txBody>
          <a:bodyPr/>
          <a:lstStyle/>
          <a:p>
            <a:r>
              <a:rPr lang="en-US" sz="2000" b="1" dirty="0"/>
              <a:t>Dangerous Excuses for not implementing a </a:t>
            </a:r>
            <a:r>
              <a:rPr lang="en-US" sz="2000" b="1" dirty="0" smtClean="0"/>
              <a:t>Disaster Recovery Plan</a:t>
            </a:r>
            <a:endParaRPr lang="en-US" sz="2000" b="1" dirty="0"/>
          </a:p>
        </p:txBody>
      </p:sp>
      <p:sp>
        <p:nvSpPr>
          <p:cNvPr id="62467" name="Rectangle 3"/>
          <p:cNvSpPr>
            <a:spLocks noGrp="1" noChangeArrowheads="1"/>
          </p:cNvSpPr>
          <p:nvPr>
            <p:ph type="body" idx="1"/>
          </p:nvPr>
        </p:nvSpPr>
        <p:spPr>
          <a:xfrm>
            <a:off x="228600" y="1295400"/>
            <a:ext cx="8686800" cy="4267200"/>
          </a:xfrm>
        </p:spPr>
        <p:txBody>
          <a:bodyPr/>
          <a:lstStyle/>
          <a:p>
            <a:pPr>
              <a:lnSpc>
                <a:spcPct val="90000"/>
              </a:lnSpc>
              <a:buFont typeface="Arial" pitchFamily="34" charset="0"/>
              <a:buChar char="•"/>
            </a:pPr>
            <a:r>
              <a:rPr lang="en-US" dirty="0"/>
              <a:t>It costs too much money to </a:t>
            </a:r>
            <a:r>
              <a:rPr lang="en-US" dirty="0" smtClean="0"/>
              <a:t>implement</a:t>
            </a:r>
            <a:endParaRPr lang="en-US" dirty="0"/>
          </a:p>
          <a:p>
            <a:pPr>
              <a:lnSpc>
                <a:spcPct val="90000"/>
              </a:lnSpc>
              <a:buFont typeface="Arial" pitchFamily="34" charset="0"/>
              <a:buChar char="•"/>
            </a:pPr>
            <a:endParaRPr lang="en-US" dirty="0"/>
          </a:p>
          <a:p>
            <a:pPr>
              <a:lnSpc>
                <a:spcPct val="90000"/>
              </a:lnSpc>
              <a:buFont typeface="Arial" pitchFamily="34" charset="0"/>
              <a:buChar char="•"/>
            </a:pPr>
            <a:r>
              <a:rPr lang="en-US" dirty="0"/>
              <a:t>Not enough time or resources.</a:t>
            </a:r>
          </a:p>
          <a:p>
            <a:pPr>
              <a:lnSpc>
                <a:spcPct val="90000"/>
              </a:lnSpc>
              <a:buFont typeface="Arial" pitchFamily="34" charset="0"/>
              <a:buChar char="•"/>
            </a:pPr>
            <a:endParaRPr lang="en-US" dirty="0"/>
          </a:p>
          <a:p>
            <a:pPr>
              <a:lnSpc>
                <a:spcPct val="90000"/>
              </a:lnSpc>
              <a:buFont typeface="Arial" pitchFamily="34" charset="0"/>
              <a:buChar char="•"/>
            </a:pPr>
            <a:r>
              <a:rPr lang="en-US" dirty="0"/>
              <a:t>It will never happen to our company.</a:t>
            </a:r>
          </a:p>
          <a:p>
            <a:pPr>
              <a:lnSpc>
                <a:spcPct val="90000"/>
              </a:lnSpc>
              <a:buFont typeface="Arial" pitchFamily="34" charset="0"/>
              <a:buChar char="•"/>
            </a:pPr>
            <a:endParaRPr lang="en-US" dirty="0"/>
          </a:p>
          <a:p>
            <a:pPr>
              <a:lnSpc>
                <a:spcPct val="90000"/>
              </a:lnSpc>
              <a:buFont typeface="Arial" pitchFamily="34" charset="0"/>
              <a:buChar char="•"/>
            </a:pPr>
            <a:r>
              <a:rPr lang="en-US" dirty="0"/>
              <a:t>Why bother? We have good data backups.</a:t>
            </a:r>
          </a:p>
          <a:p>
            <a:pPr>
              <a:lnSpc>
                <a:spcPct val="90000"/>
              </a:lnSpc>
              <a:buFont typeface="Arial" pitchFamily="34" charset="0"/>
              <a:buChar char="•"/>
            </a:pPr>
            <a:endParaRPr lang="en-US" dirty="0"/>
          </a:p>
          <a:p>
            <a:pPr>
              <a:lnSpc>
                <a:spcPct val="90000"/>
              </a:lnSpc>
              <a:buFont typeface="Arial" pitchFamily="34" charset="0"/>
              <a:buChar char="•"/>
            </a:pPr>
            <a:r>
              <a:rPr lang="en-US" dirty="0"/>
              <a:t>We “plan” on implementing one next </a:t>
            </a:r>
            <a:r>
              <a:rPr lang="en-US" dirty="0" smtClean="0"/>
              <a:t>year !!!</a:t>
            </a:r>
            <a:endParaRPr lang="en-US" dirty="0"/>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Text Box 55"/>
          <p:cNvSpPr txBox="1">
            <a:spLocks noChangeArrowheads="1"/>
          </p:cNvSpPr>
          <p:nvPr/>
        </p:nvSpPr>
        <p:spPr bwMode="auto">
          <a:xfrm>
            <a:off x="304800" y="528935"/>
            <a:ext cx="7639050" cy="461665"/>
          </a:xfrm>
          <a:prstGeom prst="rect">
            <a:avLst/>
          </a:prstGeom>
          <a:noFill/>
          <a:ln w="12700">
            <a:noFill/>
            <a:miter lim="800000"/>
            <a:headEnd type="none" w="sm" len="sm"/>
            <a:tailEnd type="none" w="sm" len="sm"/>
          </a:ln>
        </p:spPr>
        <p:txBody>
          <a:bodyPr anchor="ctr">
            <a:spAutoFit/>
          </a:bodyPr>
          <a:lstStyle/>
          <a:p>
            <a:pPr algn="l" defTabSz="762000">
              <a:spcBef>
                <a:spcPct val="50000"/>
              </a:spcBef>
            </a:pPr>
            <a:r>
              <a:rPr lang="en-US" sz="2400" dirty="0" smtClean="0">
                <a:latin typeface="Arial" pitchFamily="34" charset="0"/>
              </a:rPr>
              <a:t>Approach </a:t>
            </a:r>
            <a:r>
              <a:rPr lang="en-US" sz="2400" smtClean="0">
                <a:latin typeface="Arial" pitchFamily="34" charset="0"/>
              </a:rPr>
              <a:t>for Development of DRP</a:t>
            </a:r>
            <a:endParaRPr lang="en-US" sz="2400" dirty="0">
              <a:latin typeface="Arial" pitchFamily="34" charset="0"/>
            </a:endParaRPr>
          </a:p>
        </p:txBody>
      </p:sp>
      <p:sp>
        <p:nvSpPr>
          <p:cNvPr id="19" name="TextBox 18"/>
          <p:cNvSpPr txBox="1"/>
          <p:nvPr/>
        </p:nvSpPr>
        <p:spPr>
          <a:xfrm>
            <a:off x="381000" y="1676400"/>
            <a:ext cx="8458200" cy="3970318"/>
          </a:xfrm>
          <a:prstGeom prst="rect">
            <a:avLst/>
          </a:prstGeom>
          <a:noFill/>
        </p:spPr>
        <p:txBody>
          <a:bodyPr wrap="square" rtlCol="0">
            <a:spAutoFit/>
          </a:bodyPr>
          <a:lstStyle/>
          <a:p>
            <a:r>
              <a:rPr lang="en-US" b="1" dirty="0" smtClean="0"/>
              <a:t>Step 1: Risk Assessment:</a:t>
            </a:r>
            <a:r>
              <a:rPr lang="en-US" dirty="0" smtClean="0"/>
              <a:t> Identification of potential risks in the current IT environment</a:t>
            </a:r>
          </a:p>
          <a:p>
            <a:endParaRPr lang="en-US" dirty="0" smtClean="0"/>
          </a:p>
          <a:p>
            <a:r>
              <a:rPr lang="en-US" b="1" dirty="0" smtClean="0"/>
              <a:t>Step 2: Business Impact Analysis:</a:t>
            </a:r>
            <a:r>
              <a:rPr lang="en-US" dirty="0" smtClean="0"/>
              <a:t> Analyze the impact of identified risks to the business</a:t>
            </a:r>
          </a:p>
          <a:p>
            <a:endParaRPr lang="en-US" dirty="0" smtClean="0"/>
          </a:p>
          <a:p>
            <a:r>
              <a:rPr lang="en-US" b="1" dirty="0" smtClean="0"/>
              <a:t>Step 3: Strategy Selection:</a:t>
            </a:r>
            <a:r>
              <a:rPr lang="en-US" dirty="0" smtClean="0"/>
              <a:t> Identification of possible solutions for risk mitigation and selection of appropriate solution based on business needs</a:t>
            </a:r>
          </a:p>
          <a:p>
            <a:endParaRPr lang="en-US" dirty="0" smtClean="0"/>
          </a:p>
          <a:p>
            <a:r>
              <a:rPr lang="en-US" b="1" dirty="0" smtClean="0"/>
              <a:t>Step 4: Plan Development: </a:t>
            </a:r>
            <a:r>
              <a:rPr lang="en-US" dirty="0" smtClean="0"/>
              <a:t>Documentation of scenarios, solutions, roles and responsibilities for Disaster Recovery</a:t>
            </a:r>
          </a:p>
          <a:p>
            <a:endParaRPr lang="en-US" b="1" dirty="0" smtClean="0"/>
          </a:p>
          <a:p>
            <a:r>
              <a:rPr lang="en-US" b="1" dirty="0" smtClean="0"/>
              <a:t>Step 5: Testing and Maintenance: </a:t>
            </a:r>
            <a:r>
              <a:rPr lang="en-US" dirty="0" smtClean="0"/>
              <a:t>Testing the validity of the plan and keeping the plan updated inline with the changes in IT environment</a:t>
            </a:r>
            <a:endParaRPr lang="en-US" b="1" dirty="0"/>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333375"/>
            <a:ext cx="8086725" cy="581025"/>
          </a:xfrm>
        </p:spPr>
        <p:txBody>
          <a:bodyPr/>
          <a:lstStyle/>
          <a:p>
            <a:r>
              <a:rPr lang="en-US" b="1" dirty="0" smtClean="0">
                <a:solidFill>
                  <a:schemeClr val="tx1"/>
                </a:solidFill>
                <a:latin typeface="Arial" pitchFamily="34" charset="0"/>
              </a:rPr>
              <a:t>DRP Approach: Step 1 – </a:t>
            </a:r>
            <a:r>
              <a:rPr lang="en-US" b="1" smtClean="0">
                <a:solidFill>
                  <a:schemeClr val="tx1"/>
                </a:solidFill>
                <a:latin typeface="Arial" pitchFamily="34" charset="0"/>
              </a:rPr>
              <a:t>Risk Assessment</a:t>
            </a:r>
            <a:endParaRPr lang="en-US" b="1" dirty="0" smtClean="0">
              <a:solidFill>
                <a:schemeClr val="tx1"/>
              </a:solidFill>
              <a:latin typeface="Arial" pitchFamily="34" charset="0"/>
            </a:endParaRPr>
          </a:p>
        </p:txBody>
      </p:sp>
      <p:sp>
        <p:nvSpPr>
          <p:cNvPr id="36867" name="Rectangle 3"/>
          <p:cNvSpPr>
            <a:spLocks noGrp="1" noChangeArrowheads="1"/>
          </p:cNvSpPr>
          <p:nvPr>
            <p:ph type="body" idx="1"/>
          </p:nvPr>
        </p:nvSpPr>
        <p:spPr>
          <a:xfrm>
            <a:off x="228600" y="1143000"/>
            <a:ext cx="8001000" cy="1828800"/>
          </a:xfrm>
        </p:spPr>
        <p:txBody>
          <a:bodyPr/>
          <a:lstStyle/>
          <a:p>
            <a:pPr>
              <a:spcBef>
                <a:spcPts val="600"/>
              </a:spcBef>
              <a:spcAft>
                <a:spcPts val="600"/>
              </a:spcAft>
            </a:pPr>
            <a:r>
              <a:rPr lang="en-US" dirty="0" smtClean="0">
                <a:solidFill>
                  <a:schemeClr val="accent1">
                    <a:lumMod val="40000"/>
                    <a:lumOff val="60000"/>
                  </a:schemeClr>
                </a:solidFill>
              </a:rPr>
              <a:t>Risk Assessment consists: </a:t>
            </a:r>
          </a:p>
          <a:p>
            <a:pPr lvl="1">
              <a:spcBef>
                <a:spcPts val="600"/>
              </a:spcBef>
              <a:spcAft>
                <a:spcPts val="600"/>
              </a:spcAft>
            </a:pPr>
            <a:r>
              <a:rPr lang="en-US" dirty="0" smtClean="0">
                <a:solidFill>
                  <a:schemeClr val="accent1">
                    <a:lumMod val="40000"/>
                    <a:lumOff val="60000"/>
                  </a:schemeClr>
                </a:solidFill>
              </a:rPr>
              <a:t>Health check of existing DR plans (if any)</a:t>
            </a:r>
          </a:p>
          <a:p>
            <a:pPr lvl="1">
              <a:spcBef>
                <a:spcPts val="600"/>
              </a:spcBef>
              <a:spcAft>
                <a:spcPts val="600"/>
              </a:spcAft>
            </a:pPr>
            <a:r>
              <a:rPr lang="en-US" dirty="0" smtClean="0">
                <a:solidFill>
                  <a:schemeClr val="accent1">
                    <a:lumMod val="40000"/>
                    <a:lumOff val="60000"/>
                  </a:schemeClr>
                </a:solidFill>
              </a:rPr>
              <a:t>Threat/Risk Analysis for IT environment</a:t>
            </a:r>
          </a:p>
          <a:p>
            <a:pPr lvl="1">
              <a:spcBef>
                <a:spcPts val="600"/>
              </a:spcBef>
              <a:spcAft>
                <a:spcPts val="600"/>
              </a:spcAft>
            </a:pPr>
            <a:r>
              <a:rPr lang="en-US" dirty="0" smtClean="0">
                <a:solidFill>
                  <a:schemeClr val="accent1">
                    <a:lumMod val="40000"/>
                    <a:lumOff val="60000"/>
                  </a:schemeClr>
                </a:solidFill>
              </a:rPr>
              <a:t>Review of existing mitigation programs/measures</a:t>
            </a: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333375"/>
            <a:ext cx="8086725" cy="581025"/>
          </a:xfrm>
        </p:spPr>
        <p:txBody>
          <a:bodyPr/>
          <a:lstStyle/>
          <a:p>
            <a:r>
              <a:rPr lang="en-US" b="1" dirty="0" smtClean="0">
                <a:solidFill>
                  <a:schemeClr val="tx1"/>
                </a:solidFill>
                <a:latin typeface="Arial" pitchFamily="34" charset="0"/>
              </a:rPr>
              <a:t>DRP Approach: Step 1 – Risk Assessment</a:t>
            </a:r>
          </a:p>
        </p:txBody>
      </p:sp>
      <p:sp>
        <p:nvSpPr>
          <p:cNvPr id="10" name="Content Placeholder 2"/>
          <p:cNvSpPr txBox="1">
            <a:spLocks/>
          </p:cNvSpPr>
          <p:nvPr/>
        </p:nvSpPr>
        <p:spPr bwMode="auto">
          <a:xfrm>
            <a:off x="304800" y="1143000"/>
            <a:ext cx="8686800"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R="0" lvl="0" algn="l" defTabSz="695325" rtl="0" eaLnBrk="0" fontAlgn="base" latinLnBrk="0" hangingPunct="0">
              <a:lnSpc>
                <a:spcPct val="100000"/>
              </a:lnSpc>
              <a:spcBef>
                <a:spcPct val="20000"/>
              </a:spcBef>
              <a:spcAft>
                <a:spcPct val="20000"/>
              </a:spcAft>
              <a:buClrTx/>
              <a:buSzPct val="90000"/>
              <a:buFont typeface="Arial" pitchFamily="34" charset="0"/>
              <a:buNone/>
              <a:tabLst/>
              <a:defRPr/>
            </a:pPr>
            <a:r>
              <a:rPr kumimoji="0" lang="en-US" sz="2000" b="0" i="0" u="none" strike="noStrike" kern="0" cap="none" spc="0" normalizeH="0" baseline="0" noProof="0" dirty="0" smtClean="0">
                <a:ln>
                  <a:noFill/>
                </a:ln>
                <a:solidFill>
                  <a:schemeClr val="bg2"/>
                </a:solidFill>
                <a:effectLst/>
                <a:uLnTx/>
                <a:uFillTx/>
                <a:latin typeface="+mn-lt"/>
                <a:ea typeface="+mn-ea"/>
                <a:cs typeface="+mn-cs"/>
              </a:rPr>
              <a:t>Risks in IT environment exists surrounding (illustrative):</a:t>
            </a:r>
          </a:p>
          <a:p>
            <a:pPr marL="914400" lvl="1" indent="-457200" defTabSz="695325" eaLnBrk="0" fontAlgn="base" hangingPunct="0">
              <a:spcBef>
                <a:spcPct val="20000"/>
              </a:spcBef>
              <a:spcAft>
                <a:spcPct val="20000"/>
              </a:spcAft>
              <a:buSzPct val="90000"/>
              <a:buFont typeface="Arial" pitchFamily="34" charset="0"/>
              <a:buChar char="•"/>
            </a:pPr>
            <a:r>
              <a:rPr kumimoji="0" lang="en-US" sz="2000" b="0" i="0" u="none" strike="noStrike" kern="0" cap="none" spc="0" normalizeH="0" baseline="0" noProof="0" dirty="0" smtClean="0">
                <a:ln>
                  <a:noFill/>
                </a:ln>
                <a:solidFill>
                  <a:schemeClr val="bg2"/>
                </a:solidFill>
                <a:effectLst/>
                <a:uLnTx/>
                <a:uFillTx/>
                <a:latin typeface="+mn-lt"/>
                <a:ea typeface="+mn-ea"/>
                <a:cs typeface="+mn-cs"/>
              </a:rPr>
              <a:t>Application Software</a:t>
            </a:r>
          </a:p>
          <a:p>
            <a:pPr marL="914400" lvl="1" indent="-457200" defTabSz="695325" eaLnBrk="0" fontAlgn="base" hangingPunct="0">
              <a:spcBef>
                <a:spcPct val="20000"/>
              </a:spcBef>
              <a:spcAft>
                <a:spcPct val="20000"/>
              </a:spcAft>
              <a:buSzPct val="90000"/>
              <a:buFont typeface="Arial" pitchFamily="34" charset="0"/>
              <a:buChar char="•"/>
            </a:pPr>
            <a:r>
              <a:rPr kumimoji="0" lang="en-US" sz="2000" b="0" i="0" u="none" strike="noStrike" kern="0" cap="none" spc="0" normalizeH="0" baseline="0" noProof="0" dirty="0" smtClean="0">
                <a:ln>
                  <a:noFill/>
                </a:ln>
                <a:solidFill>
                  <a:schemeClr val="bg2"/>
                </a:solidFill>
                <a:effectLst/>
                <a:uLnTx/>
                <a:uFillTx/>
                <a:latin typeface="+mn-lt"/>
                <a:ea typeface="+mn-ea"/>
                <a:cs typeface="+mn-cs"/>
              </a:rPr>
              <a:t>Business Data</a:t>
            </a:r>
          </a:p>
          <a:p>
            <a:pPr marL="914400" lvl="1" indent="-457200" defTabSz="695325" eaLnBrk="0" fontAlgn="base" hangingPunct="0">
              <a:spcBef>
                <a:spcPct val="20000"/>
              </a:spcBef>
              <a:spcAft>
                <a:spcPct val="20000"/>
              </a:spcAft>
              <a:buSzPct val="90000"/>
              <a:buFont typeface="Arial" pitchFamily="34" charset="0"/>
              <a:buChar char="•"/>
            </a:pPr>
            <a:r>
              <a:rPr kumimoji="0" lang="en-US" sz="2000" b="0" i="0" u="none" strike="noStrike" kern="0" cap="none" spc="0" normalizeH="0" baseline="0" noProof="0" dirty="0" smtClean="0">
                <a:ln>
                  <a:noFill/>
                </a:ln>
                <a:solidFill>
                  <a:schemeClr val="bg2"/>
                </a:solidFill>
                <a:effectLst/>
                <a:uLnTx/>
                <a:uFillTx/>
                <a:latin typeface="+mn-lt"/>
                <a:ea typeface="+mn-ea"/>
                <a:cs typeface="+mn-cs"/>
              </a:rPr>
              <a:t>IT Infrastructure – Networks , Computing and Storage infrastructure etc.    </a:t>
            </a:r>
          </a:p>
          <a:p>
            <a:pPr marL="914400" lvl="1" indent="-457200" defTabSz="695325" eaLnBrk="0" fontAlgn="base" hangingPunct="0">
              <a:spcBef>
                <a:spcPct val="20000"/>
              </a:spcBef>
              <a:spcAft>
                <a:spcPct val="20000"/>
              </a:spcAft>
              <a:buSzPct val="90000"/>
              <a:buFont typeface="Arial" pitchFamily="34" charset="0"/>
              <a:buChar char="•"/>
            </a:pPr>
            <a:r>
              <a:rPr kumimoji="0" lang="en-US" sz="2000" b="0" i="0" u="none" strike="noStrike" kern="0" cap="none" spc="0" normalizeH="0" baseline="0" noProof="0" dirty="0" smtClean="0">
                <a:ln>
                  <a:noFill/>
                </a:ln>
                <a:solidFill>
                  <a:schemeClr val="bg2"/>
                </a:solidFill>
                <a:effectLst/>
                <a:uLnTx/>
                <a:uFillTx/>
                <a:latin typeface="+mn-lt"/>
                <a:ea typeface="+mn-ea"/>
                <a:cs typeface="+mn-cs"/>
              </a:rPr>
              <a:t>Facilities like Data Centre </a:t>
            </a:r>
          </a:p>
          <a:p>
            <a:pPr marL="914400" lvl="1" indent="-457200" defTabSz="695325" eaLnBrk="0" fontAlgn="base" hangingPunct="0">
              <a:spcBef>
                <a:spcPct val="20000"/>
              </a:spcBef>
              <a:spcAft>
                <a:spcPct val="20000"/>
              </a:spcAft>
              <a:buSzPct val="90000"/>
              <a:buFont typeface="Arial" pitchFamily="34" charset="0"/>
              <a:buChar char="•"/>
            </a:pPr>
            <a:r>
              <a:rPr kumimoji="0" lang="en-US" sz="2000" b="0" i="0" u="none" strike="noStrike" kern="0" cap="none" spc="0" normalizeH="0" baseline="0" noProof="0" dirty="0" smtClean="0">
                <a:ln>
                  <a:noFill/>
                </a:ln>
                <a:solidFill>
                  <a:schemeClr val="bg2"/>
                </a:solidFill>
                <a:effectLst/>
                <a:uLnTx/>
                <a:uFillTx/>
                <a:latin typeface="+mn-lt"/>
                <a:ea typeface="+mn-ea"/>
                <a:cs typeface="+mn-cs"/>
              </a:rPr>
              <a:t>End user environment…</a:t>
            </a: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938" y="844550"/>
            <a:ext cx="8805862" cy="755650"/>
          </a:xfrm>
        </p:spPr>
        <p:txBody>
          <a:bodyPr/>
          <a:lstStyle/>
          <a:p>
            <a:r>
              <a:rPr lang="en-US" sz="1800" dirty="0" smtClean="0"/>
              <a:t>Illustrative Risks surrounding Application Software/Business applications </a:t>
            </a:r>
            <a:br>
              <a:rPr lang="en-US" sz="1800" dirty="0" smtClean="0"/>
            </a:br>
            <a:endParaRPr lang="en-US" sz="1800" dirty="0"/>
          </a:p>
        </p:txBody>
      </p:sp>
      <p:sp>
        <p:nvSpPr>
          <p:cNvPr id="3" name="Content Placeholder 2"/>
          <p:cNvSpPr>
            <a:spLocks noGrp="1"/>
          </p:cNvSpPr>
          <p:nvPr>
            <p:ph idx="1"/>
          </p:nvPr>
        </p:nvSpPr>
        <p:spPr>
          <a:xfrm>
            <a:off x="304800" y="1447800"/>
            <a:ext cx="7612061" cy="4335463"/>
          </a:xfrm>
          <a:noFill/>
          <a:ln w="9525">
            <a:noFill/>
            <a:miter lim="800000"/>
            <a:headEnd/>
            <a:tailEnd/>
          </a:ln>
        </p:spPr>
        <p:txBody>
          <a:bodyPr vert="horz" wrap="square" lIns="0" tIns="0" rIns="0" bIns="0" numCol="1" anchor="t" anchorCtr="0" compatLnSpc="1">
            <a:prstTxWarp prst="textNoShape">
              <a:avLst/>
            </a:prstTxWarp>
          </a:bodyPr>
          <a:lstStyle/>
          <a:p>
            <a:pPr marL="457200" indent="-457200">
              <a:buFont typeface="Arial" pitchFamily="34" charset="0"/>
              <a:buChar char="•"/>
              <a:defRPr/>
            </a:pPr>
            <a:r>
              <a:rPr lang="en-US" sz="1800" dirty="0" smtClean="0"/>
              <a:t>Application server crash leading to loss of application software</a:t>
            </a:r>
          </a:p>
          <a:p>
            <a:pPr marL="457200" indent="-457200">
              <a:buFont typeface="Arial" pitchFamily="34" charset="0"/>
              <a:buChar char="•"/>
              <a:defRPr/>
            </a:pPr>
            <a:r>
              <a:rPr lang="en-US" sz="1800" dirty="0" smtClean="0"/>
              <a:t>Loss of source code/files</a:t>
            </a:r>
          </a:p>
          <a:p>
            <a:pPr marL="457200" indent="-457200">
              <a:buFont typeface="Arial" pitchFamily="34" charset="0"/>
              <a:buChar char="•"/>
              <a:defRPr/>
            </a:pPr>
            <a:r>
              <a:rPr lang="en-US" sz="1800" dirty="0" smtClean="0"/>
              <a:t>Loss of application design documents</a:t>
            </a:r>
          </a:p>
          <a:p>
            <a:pPr marL="457200" indent="-457200">
              <a:buFont typeface="Arial" pitchFamily="34" charset="0"/>
              <a:buChar char="•"/>
              <a:defRPr/>
            </a:pPr>
            <a:r>
              <a:rPr lang="en-US" sz="1800" dirty="0" smtClean="0"/>
              <a:t>Lack of support from the software vendor</a:t>
            </a:r>
          </a:p>
          <a:p>
            <a:pPr marL="457200" indent="-457200">
              <a:buFont typeface="Arial" pitchFamily="34" charset="0"/>
              <a:buChar char="•"/>
              <a:defRPr/>
            </a:pPr>
            <a:r>
              <a:rPr lang="en-US" sz="1800" dirty="0" smtClean="0"/>
              <a:t>Loss of application software change history</a:t>
            </a:r>
          </a:p>
          <a:p>
            <a:pPr marL="457200" indent="-457200">
              <a:buFont typeface="Arial" pitchFamily="34" charset="0"/>
              <a:buChar char="•"/>
              <a:defRPr/>
            </a:pPr>
            <a:r>
              <a:rPr lang="en-US" sz="1800" dirty="0" smtClean="0"/>
              <a:t>Application software hacked leading to unauthorised transactions</a:t>
            </a:r>
          </a:p>
          <a:p>
            <a:pPr marL="457200" indent="-457200">
              <a:buFont typeface="Arial" pitchFamily="34" charset="0"/>
              <a:buChar char="•"/>
              <a:defRPr/>
            </a:pPr>
            <a:r>
              <a:rPr lang="en-US" sz="1800" dirty="0" smtClean="0"/>
              <a:t>Loss of training and administration manuals….</a:t>
            </a:r>
          </a:p>
          <a:p>
            <a:pPr marL="457200" indent="-457200">
              <a:buFont typeface="Arial" pitchFamily="34" charset="0"/>
              <a:buChar char="•"/>
              <a:defRPr/>
            </a:pPr>
            <a:endParaRPr lang="en-US" sz="1800" dirty="0" smtClean="0"/>
          </a:p>
          <a:p>
            <a:pPr marL="457200" indent="-457200">
              <a:buFont typeface="Arial" pitchFamily="34" charset="0"/>
              <a:buChar char="•"/>
              <a:defRPr/>
            </a:pPr>
            <a:endParaRPr lang="en-US" sz="1800" dirty="0" smtClean="0"/>
          </a:p>
          <a:p>
            <a:pPr marL="457200" indent="-457200">
              <a:buFont typeface="Arial" pitchFamily="34" charset="0"/>
              <a:buChar char="•"/>
              <a:defRPr/>
            </a:pPr>
            <a:endParaRPr lang="en-US" sz="1800" dirty="0" smtClean="0"/>
          </a:p>
        </p:txBody>
      </p:sp>
      <p:sp>
        <p:nvSpPr>
          <p:cNvPr id="5" name="Footer Placeholder 4"/>
          <p:cNvSpPr>
            <a:spLocks noGrp="1"/>
          </p:cNvSpPr>
          <p:nvPr>
            <p:ph type="ftr" sz="quarter" idx="11"/>
          </p:nvPr>
        </p:nvSpPr>
        <p:spPr/>
        <p:txBody>
          <a:bodyPr/>
          <a:lstStyle/>
          <a:p>
            <a:pPr>
              <a:defRPr/>
            </a:pPr>
            <a:r>
              <a:rPr lang="en-US" dirty="0" smtClean="0"/>
              <a:t> </a:t>
            </a:r>
            <a:endParaRPr lang="en-US" dirty="0"/>
          </a:p>
        </p:txBody>
      </p:sp>
      <p:sp>
        <p:nvSpPr>
          <p:cNvPr id="9" name="Rectangle 2"/>
          <p:cNvSpPr txBox="1">
            <a:spLocks noChangeArrowheads="1"/>
          </p:cNvSpPr>
          <p:nvPr/>
        </p:nvSpPr>
        <p:spPr bwMode="black">
          <a:xfrm>
            <a:off x="304800" y="333375"/>
            <a:ext cx="8086725" cy="58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tx1"/>
                </a:solidFill>
                <a:effectLst/>
                <a:uLnTx/>
                <a:uFillTx/>
                <a:latin typeface="Arial" pitchFamily="34" charset="0"/>
                <a:ea typeface="+mj-ea"/>
                <a:cs typeface="+mj-cs"/>
              </a:rPr>
              <a:t>DRP Approach: Step 1 – Risk Assessment</a:t>
            </a:r>
            <a:endParaRPr kumimoji="0" lang="en-US" sz="2400" b="1" i="0" u="none" strike="noStrike" kern="0" cap="none" spc="0" normalizeH="0" baseline="0" noProof="0" dirty="0" smtClean="0">
              <a:ln>
                <a:noFill/>
              </a:ln>
              <a:solidFill>
                <a:schemeClr val="tx1"/>
              </a:solidFill>
              <a:effectLst/>
              <a:uLnTx/>
              <a:uFillTx/>
              <a:latin typeface="Arial" pitchFamily="34" charset="0"/>
              <a:ea typeface="+mj-ea"/>
              <a:cs typeface="+mj-cs"/>
            </a:endParaRPr>
          </a:p>
        </p:txBody>
      </p:sp>
      <p:pic>
        <p:nvPicPr>
          <p:cNvPr id="11" name="Picture 10"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12" name="Picture 11"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3"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44550"/>
            <a:ext cx="8805862" cy="755650"/>
          </a:xfrm>
        </p:spPr>
        <p:txBody>
          <a:bodyPr/>
          <a:lstStyle/>
          <a:p>
            <a:r>
              <a:rPr lang="en-US" sz="1800" dirty="0" smtClean="0"/>
              <a:t>Illustrative Risks surrounding Business Data/Database systems</a:t>
            </a:r>
            <a:br>
              <a:rPr lang="en-US" sz="1800" dirty="0" smtClean="0"/>
            </a:br>
            <a:endParaRPr lang="en-US" sz="1800" dirty="0"/>
          </a:p>
        </p:txBody>
      </p:sp>
      <p:sp>
        <p:nvSpPr>
          <p:cNvPr id="3" name="Content Placeholder 2"/>
          <p:cNvSpPr>
            <a:spLocks noGrp="1"/>
          </p:cNvSpPr>
          <p:nvPr>
            <p:ph idx="1"/>
          </p:nvPr>
        </p:nvSpPr>
        <p:spPr>
          <a:xfrm>
            <a:off x="304800" y="1447800"/>
            <a:ext cx="7612061" cy="4335463"/>
          </a:xfrm>
          <a:noFill/>
          <a:ln w="9525">
            <a:noFill/>
            <a:miter lim="800000"/>
            <a:headEnd/>
            <a:tailEnd/>
          </a:ln>
        </p:spPr>
        <p:txBody>
          <a:bodyPr vert="horz" wrap="square" lIns="0" tIns="0" rIns="0" bIns="0" numCol="1" anchor="t" anchorCtr="0" compatLnSpc="1">
            <a:prstTxWarp prst="textNoShape">
              <a:avLst/>
            </a:prstTxWarp>
          </a:bodyPr>
          <a:lstStyle/>
          <a:p>
            <a:pPr marL="457200" indent="-457200">
              <a:buFont typeface="Arial" pitchFamily="34" charset="0"/>
              <a:buChar char="•"/>
              <a:defRPr/>
            </a:pPr>
            <a:r>
              <a:rPr lang="en-US" sz="1800" dirty="0" smtClean="0"/>
              <a:t>Database server crash leading to loss of data</a:t>
            </a:r>
          </a:p>
          <a:p>
            <a:pPr marL="457200" indent="-457200">
              <a:buFont typeface="Arial" pitchFamily="34" charset="0"/>
              <a:buChar char="•"/>
              <a:defRPr/>
            </a:pPr>
            <a:r>
              <a:rPr lang="en-US" sz="1800" dirty="0" smtClean="0"/>
              <a:t>Unable to recover data from data backup tapes</a:t>
            </a:r>
          </a:p>
          <a:p>
            <a:pPr marL="457200" indent="-457200">
              <a:buFont typeface="Arial" pitchFamily="34" charset="0"/>
              <a:buChar char="•"/>
              <a:defRPr/>
            </a:pPr>
            <a:r>
              <a:rPr lang="en-US" sz="1800" dirty="0" smtClean="0"/>
              <a:t>Unauthorised access/changes to the business data/database systems</a:t>
            </a:r>
          </a:p>
          <a:p>
            <a:pPr marL="457200" indent="-457200">
              <a:buFont typeface="Arial" pitchFamily="34" charset="0"/>
              <a:buChar char="•"/>
              <a:defRPr/>
            </a:pPr>
            <a:r>
              <a:rPr lang="en-US" sz="1800" dirty="0" smtClean="0"/>
              <a:t>Theft of data/Data falling into wrong hands</a:t>
            </a:r>
          </a:p>
          <a:p>
            <a:pPr marL="457200" indent="-457200">
              <a:buFont typeface="Arial" pitchFamily="34" charset="0"/>
              <a:buChar char="•"/>
              <a:defRPr/>
            </a:pPr>
            <a:r>
              <a:rPr lang="en-US" sz="1800" dirty="0" smtClean="0"/>
              <a:t>Loss of database design documents…</a:t>
            </a:r>
          </a:p>
        </p:txBody>
      </p:sp>
      <p:sp>
        <p:nvSpPr>
          <p:cNvPr id="5" name="Footer Placeholder 4"/>
          <p:cNvSpPr>
            <a:spLocks noGrp="1"/>
          </p:cNvSpPr>
          <p:nvPr>
            <p:ph type="ftr" sz="quarter" idx="11"/>
          </p:nvPr>
        </p:nvSpPr>
        <p:spPr/>
        <p:txBody>
          <a:bodyPr/>
          <a:lstStyle/>
          <a:p>
            <a:pPr>
              <a:defRPr/>
            </a:pPr>
            <a:r>
              <a:rPr lang="en-US" dirty="0" smtClean="0"/>
              <a:t> </a:t>
            </a:r>
            <a:endParaRPr lang="en-US" dirty="0"/>
          </a:p>
        </p:txBody>
      </p:sp>
      <p:sp>
        <p:nvSpPr>
          <p:cNvPr id="9" name="Rectangle 2"/>
          <p:cNvSpPr txBox="1">
            <a:spLocks noChangeArrowheads="1"/>
          </p:cNvSpPr>
          <p:nvPr/>
        </p:nvSpPr>
        <p:spPr bwMode="black">
          <a:xfrm>
            <a:off x="304800" y="333375"/>
            <a:ext cx="8086725" cy="58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tx1"/>
                </a:solidFill>
                <a:effectLst/>
                <a:uLnTx/>
                <a:uFillTx/>
                <a:latin typeface="Arial" pitchFamily="34" charset="0"/>
                <a:ea typeface="+mj-ea"/>
                <a:cs typeface="+mj-cs"/>
              </a:rPr>
              <a:t>DRP Approach: Step 1 – Risk Assessment</a:t>
            </a:r>
            <a:endParaRPr kumimoji="0" lang="en-US" sz="2400" b="1" i="0" u="none" strike="noStrike" kern="0" cap="none" spc="0" normalizeH="0" baseline="0" noProof="0" dirty="0" smtClean="0">
              <a:ln>
                <a:noFill/>
              </a:ln>
              <a:solidFill>
                <a:schemeClr val="tx1"/>
              </a:solidFill>
              <a:effectLst/>
              <a:uLnTx/>
              <a:uFillTx/>
              <a:latin typeface="Arial" pitchFamily="34" charset="0"/>
              <a:ea typeface="+mj-ea"/>
              <a:cs typeface="+mj-cs"/>
            </a:endParaRPr>
          </a:p>
        </p:txBody>
      </p:sp>
      <p:pic>
        <p:nvPicPr>
          <p:cNvPr id="7" name="Picture 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1" y="1379537"/>
            <a:ext cx="4571999" cy="4335463"/>
          </a:xfrm>
        </p:spPr>
        <p:txBody>
          <a:bodyPr/>
          <a:lstStyle/>
          <a:p>
            <a:pPr marL="342900" lvl="1" indent="-342900">
              <a:buFont typeface="Arial" pitchFamily="34" charset="0"/>
              <a:buChar char="•"/>
            </a:pPr>
            <a:r>
              <a:rPr lang="en-US" sz="1800" dirty="0" smtClean="0"/>
              <a:t>Devise failures (Router, switch, firewall, IPS, Modem..…)</a:t>
            </a:r>
          </a:p>
          <a:p>
            <a:pPr marL="342900" lvl="1" indent="-342900">
              <a:buFont typeface="Arial" pitchFamily="34" charset="0"/>
              <a:buChar char="•"/>
            </a:pPr>
            <a:r>
              <a:rPr lang="en-US" sz="1800" dirty="0" smtClean="0"/>
              <a:t>Module failure…</a:t>
            </a:r>
          </a:p>
          <a:p>
            <a:pPr marL="342900" lvl="1" indent="-342900">
              <a:buFont typeface="Arial" pitchFamily="34" charset="0"/>
              <a:buChar char="•"/>
            </a:pPr>
            <a:r>
              <a:rPr lang="en-US" sz="1800" dirty="0" smtClean="0"/>
              <a:t>Server failure (Disk, RAM, power unit..)</a:t>
            </a:r>
          </a:p>
          <a:p>
            <a:pPr marL="342900" lvl="1" indent="-342900">
              <a:buFont typeface="Arial" pitchFamily="34" charset="0"/>
              <a:buChar char="•"/>
            </a:pPr>
            <a:r>
              <a:rPr lang="en-US" sz="1800" dirty="0" smtClean="0"/>
              <a:t>Network circuits failure</a:t>
            </a:r>
          </a:p>
          <a:p>
            <a:pPr marL="342900" lvl="1" indent="-342900">
              <a:buFont typeface="Arial" pitchFamily="34" charset="0"/>
              <a:buChar char="•"/>
            </a:pPr>
            <a:r>
              <a:rPr lang="en-US" sz="1800" dirty="0" smtClean="0"/>
              <a:t>Cabling failure (LAN and WAN)</a:t>
            </a:r>
          </a:p>
          <a:p>
            <a:pPr marL="342900" lvl="1" indent="-342900">
              <a:buFont typeface="Arial" pitchFamily="34" charset="0"/>
              <a:buChar char="•"/>
            </a:pPr>
            <a:r>
              <a:rPr lang="en-US" sz="1800" dirty="0" smtClean="0"/>
              <a:t>Hacking and penetration into the network</a:t>
            </a:r>
            <a:endParaRPr lang="en-US" sz="1800" dirty="0"/>
          </a:p>
          <a:p>
            <a:pPr marL="342900" lvl="1" indent="-342900">
              <a:buFont typeface="Arial" pitchFamily="34" charset="0"/>
              <a:buChar char="•"/>
            </a:pPr>
            <a:r>
              <a:rPr lang="en-US" sz="1800" dirty="0" smtClean="0"/>
              <a:t>Denial of Service (</a:t>
            </a:r>
            <a:r>
              <a:rPr lang="en-US" sz="1800" dirty="0" err="1" smtClean="0"/>
              <a:t>DoS</a:t>
            </a:r>
            <a:r>
              <a:rPr lang="en-US" sz="1800" dirty="0" smtClean="0"/>
              <a:t>) attacks…</a:t>
            </a:r>
          </a:p>
        </p:txBody>
      </p:sp>
      <p:sp>
        <p:nvSpPr>
          <p:cNvPr id="5" name="Footer Placeholder 4"/>
          <p:cNvSpPr>
            <a:spLocks noGrp="1"/>
          </p:cNvSpPr>
          <p:nvPr>
            <p:ph type="ftr" sz="quarter" idx="11"/>
          </p:nvPr>
        </p:nvSpPr>
        <p:spPr/>
        <p:txBody>
          <a:bodyPr/>
          <a:lstStyle/>
          <a:p>
            <a:pPr>
              <a:defRPr/>
            </a:pPr>
            <a:r>
              <a:rPr lang="en-US" smtClean="0"/>
              <a:t> </a:t>
            </a:r>
            <a:endParaRPr lang="en-US"/>
          </a:p>
        </p:txBody>
      </p:sp>
      <p:grpSp>
        <p:nvGrpSpPr>
          <p:cNvPr id="7" name="Group 32"/>
          <p:cNvGrpSpPr>
            <a:grpSpLocks/>
          </p:cNvGrpSpPr>
          <p:nvPr/>
        </p:nvGrpSpPr>
        <p:grpSpPr bwMode="auto">
          <a:xfrm>
            <a:off x="6172200" y="1494497"/>
            <a:ext cx="441325" cy="487363"/>
            <a:chOff x="2256" y="864"/>
            <a:chExt cx="341" cy="375"/>
          </a:xfrm>
        </p:grpSpPr>
        <p:sp>
          <p:nvSpPr>
            <p:cNvPr id="8" name="Line 33"/>
            <p:cNvSpPr>
              <a:spLocks noChangeShapeType="1"/>
            </p:cNvSpPr>
            <p:nvPr/>
          </p:nvSpPr>
          <p:spPr bwMode="auto">
            <a:xfrm flipV="1">
              <a:off x="2334" y="1059"/>
              <a:ext cx="0" cy="180"/>
            </a:xfrm>
            <a:prstGeom prst="line">
              <a:avLst/>
            </a:prstGeom>
            <a:noFill/>
            <a:ln w="25400">
              <a:solidFill>
                <a:schemeClr val="tx2"/>
              </a:solidFill>
              <a:round/>
              <a:headEnd type="none" w="sm" len="sm"/>
              <a:tailEnd type="none" w="sm" len="sm"/>
            </a:ln>
            <a:effectLst/>
          </p:spPr>
          <p:txBody>
            <a:bodyPr wrap="none" anchor="ctr"/>
            <a:lstStyle/>
            <a:p>
              <a:endParaRPr lang="en-US"/>
            </a:p>
          </p:txBody>
        </p:sp>
        <p:sp>
          <p:nvSpPr>
            <p:cNvPr id="9" name="Line 34"/>
            <p:cNvSpPr>
              <a:spLocks noChangeShapeType="1"/>
            </p:cNvSpPr>
            <p:nvPr/>
          </p:nvSpPr>
          <p:spPr bwMode="auto">
            <a:xfrm flipV="1">
              <a:off x="2521" y="1059"/>
              <a:ext cx="0" cy="180"/>
            </a:xfrm>
            <a:prstGeom prst="line">
              <a:avLst/>
            </a:prstGeom>
            <a:noFill/>
            <a:ln w="25400">
              <a:solidFill>
                <a:schemeClr val="tx2"/>
              </a:solidFill>
              <a:round/>
              <a:headEnd type="none" w="sm" len="sm"/>
              <a:tailEnd type="none" w="sm" len="sm"/>
            </a:ln>
            <a:effectLst/>
          </p:spPr>
          <p:txBody>
            <a:bodyPr wrap="none" anchor="ctr"/>
            <a:lstStyle/>
            <a:p>
              <a:endParaRPr lang="en-US"/>
            </a:p>
          </p:txBody>
        </p:sp>
        <p:pic>
          <p:nvPicPr>
            <p:cNvPr id="10" name="Picture 35"/>
            <p:cNvPicPr preferRelativeResize="0">
              <a:picLocks noChangeArrowheads="1"/>
            </p:cNvPicPr>
            <p:nvPr/>
          </p:nvPicPr>
          <p:blipFill>
            <a:blip r:embed="rId4"/>
            <a:srcRect/>
            <a:stretch>
              <a:fillRect/>
            </a:stretch>
          </p:blipFill>
          <p:spPr bwMode="auto">
            <a:xfrm>
              <a:off x="2256" y="864"/>
              <a:ext cx="149" cy="243"/>
            </a:xfrm>
            <a:prstGeom prst="rect">
              <a:avLst/>
            </a:prstGeom>
            <a:noFill/>
            <a:ln w="9525">
              <a:solidFill>
                <a:schemeClr val="tx2"/>
              </a:solidFill>
              <a:miter lim="800000"/>
              <a:headEnd/>
              <a:tailEnd/>
            </a:ln>
            <a:effectLst/>
          </p:spPr>
        </p:pic>
        <p:pic>
          <p:nvPicPr>
            <p:cNvPr id="11" name="Picture 36"/>
            <p:cNvPicPr preferRelativeResize="0">
              <a:picLocks noChangeArrowheads="1"/>
            </p:cNvPicPr>
            <p:nvPr/>
          </p:nvPicPr>
          <p:blipFill>
            <a:blip r:embed="rId4"/>
            <a:srcRect/>
            <a:stretch>
              <a:fillRect/>
            </a:stretch>
          </p:blipFill>
          <p:spPr bwMode="auto">
            <a:xfrm>
              <a:off x="2448" y="864"/>
              <a:ext cx="149" cy="243"/>
            </a:xfrm>
            <a:prstGeom prst="rect">
              <a:avLst/>
            </a:prstGeom>
            <a:noFill/>
            <a:ln w="9525">
              <a:solidFill>
                <a:schemeClr val="tx2"/>
              </a:solidFill>
              <a:miter lim="800000"/>
              <a:headEnd/>
              <a:tailEnd/>
            </a:ln>
            <a:effectLst/>
          </p:spPr>
        </p:pic>
      </p:grpSp>
      <p:grpSp>
        <p:nvGrpSpPr>
          <p:cNvPr id="15" name="Group 57"/>
          <p:cNvGrpSpPr>
            <a:grpSpLocks/>
          </p:cNvGrpSpPr>
          <p:nvPr/>
        </p:nvGrpSpPr>
        <p:grpSpPr bwMode="auto">
          <a:xfrm>
            <a:off x="5334000" y="5839348"/>
            <a:ext cx="2209449" cy="760549"/>
            <a:chOff x="361" y="2977"/>
            <a:chExt cx="1573" cy="984"/>
          </a:xfrm>
        </p:grpSpPr>
        <p:pic>
          <p:nvPicPr>
            <p:cNvPr id="16" name="Picture 58"/>
            <p:cNvPicPr>
              <a:picLocks noChangeArrowheads="1"/>
            </p:cNvPicPr>
            <p:nvPr/>
          </p:nvPicPr>
          <p:blipFill>
            <a:blip r:embed="rId5"/>
            <a:srcRect/>
            <a:stretch>
              <a:fillRect/>
            </a:stretch>
          </p:blipFill>
          <p:spPr bwMode="auto">
            <a:xfrm>
              <a:off x="361" y="2977"/>
              <a:ext cx="1573" cy="984"/>
            </a:xfrm>
            <a:prstGeom prst="rect">
              <a:avLst/>
            </a:prstGeom>
            <a:noFill/>
            <a:ln w="9525">
              <a:noFill/>
              <a:miter lim="800000"/>
              <a:headEnd/>
              <a:tailEnd/>
            </a:ln>
            <a:effectLst/>
          </p:spPr>
        </p:pic>
        <p:sp>
          <p:nvSpPr>
            <p:cNvPr id="17" name="Text Box 59"/>
            <p:cNvSpPr txBox="1">
              <a:spLocks noChangeArrowheads="1"/>
            </p:cNvSpPr>
            <p:nvPr/>
          </p:nvSpPr>
          <p:spPr bwMode="auto">
            <a:xfrm>
              <a:off x="848" y="3172"/>
              <a:ext cx="598" cy="398"/>
            </a:xfrm>
            <a:prstGeom prst="rect">
              <a:avLst/>
            </a:prstGeom>
            <a:noFill/>
            <a:ln w="9525">
              <a:noFill/>
              <a:miter lim="800000"/>
              <a:headEnd/>
              <a:tailEnd/>
            </a:ln>
            <a:effectLst/>
          </p:spPr>
          <p:txBody>
            <a:bodyPr wrap="none" anchor="ctr">
              <a:spAutoFit/>
            </a:bodyPr>
            <a:lstStyle/>
            <a:p>
              <a:pPr eaLnBrk="0" hangingPunct="0"/>
              <a:r>
                <a:rPr lang="en-US" altLang="en-US" sz="1400" b="1" smtClean="0">
                  <a:solidFill>
                    <a:schemeClr val="bg1"/>
                  </a:solidFill>
                </a:rPr>
                <a:t>Internet</a:t>
              </a:r>
              <a:endParaRPr lang="en-US" altLang="en-US" sz="1800" b="1" dirty="0">
                <a:solidFill>
                  <a:schemeClr val="bg1"/>
                </a:solidFill>
              </a:endParaRPr>
            </a:p>
          </p:txBody>
        </p:sp>
      </p:grpSp>
      <p:sp>
        <p:nvSpPr>
          <p:cNvPr id="33" name="Text Box 22"/>
          <p:cNvSpPr txBox="1">
            <a:spLocks noChangeArrowheads="1"/>
          </p:cNvSpPr>
          <p:nvPr/>
        </p:nvSpPr>
        <p:spPr bwMode="auto">
          <a:xfrm>
            <a:off x="6859250" y="1948720"/>
            <a:ext cx="2362200" cy="307777"/>
          </a:xfrm>
          <a:prstGeom prst="rect">
            <a:avLst/>
          </a:prstGeom>
          <a:noFill/>
          <a:ln w="9525">
            <a:noFill/>
            <a:miter lim="800000"/>
            <a:headEnd/>
            <a:tailEnd/>
          </a:ln>
          <a:effectLst/>
        </p:spPr>
        <p:txBody>
          <a:bodyPr>
            <a:spAutoFit/>
          </a:bodyPr>
          <a:lstStyle/>
          <a:p>
            <a:pPr algn="l">
              <a:spcBef>
                <a:spcPct val="50000"/>
              </a:spcBef>
            </a:pPr>
            <a:r>
              <a:rPr lang="en-US" sz="1400" dirty="0" smtClean="0">
                <a:solidFill>
                  <a:srgbClr val="FFFFFF"/>
                </a:solidFill>
              </a:rPr>
              <a:t>Layer 2 Switch</a:t>
            </a:r>
            <a:endParaRPr lang="en-US" sz="1400" dirty="0">
              <a:solidFill>
                <a:srgbClr val="FFFFFF"/>
              </a:solidFill>
            </a:endParaRPr>
          </a:p>
        </p:txBody>
      </p:sp>
      <p:sp>
        <p:nvSpPr>
          <p:cNvPr id="34" name="Text Box 22"/>
          <p:cNvSpPr txBox="1">
            <a:spLocks noChangeArrowheads="1"/>
          </p:cNvSpPr>
          <p:nvPr/>
        </p:nvSpPr>
        <p:spPr bwMode="auto">
          <a:xfrm>
            <a:off x="6858000" y="2558320"/>
            <a:ext cx="2362200" cy="307777"/>
          </a:xfrm>
          <a:prstGeom prst="rect">
            <a:avLst/>
          </a:prstGeom>
          <a:noFill/>
          <a:ln w="9525">
            <a:noFill/>
            <a:miter lim="800000"/>
            <a:headEnd/>
            <a:tailEnd/>
          </a:ln>
          <a:effectLst/>
        </p:spPr>
        <p:txBody>
          <a:bodyPr>
            <a:spAutoFit/>
          </a:bodyPr>
          <a:lstStyle/>
          <a:p>
            <a:pPr algn="l">
              <a:spcBef>
                <a:spcPct val="50000"/>
              </a:spcBef>
            </a:pPr>
            <a:r>
              <a:rPr lang="en-US" sz="1400" dirty="0" smtClean="0">
                <a:solidFill>
                  <a:srgbClr val="FFFFFF"/>
                </a:solidFill>
              </a:rPr>
              <a:t>Internal firewall</a:t>
            </a:r>
            <a:endParaRPr lang="en-US" sz="1400" dirty="0">
              <a:solidFill>
                <a:srgbClr val="FFFFFF"/>
              </a:solidFill>
            </a:endParaRPr>
          </a:p>
        </p:txBody>
      </p:sp>
      <p:sp>
        <p:nvSpPr>
          <p:cNvPr id="35" name="Text Box 22"/>
          <p:cNvSpPr txBox="1">
            <a:spLocks noChangeArrowheads="1"/>
          </p:cNvSpPr>
          <p:nvPr/>
        </p:nvSpPr>
        <p:spPr bwMode="auto">
          <a:xfrm>
            <a:off x="6826770" y="3292067"/>
            <a:ext cx="1143000" cy="304800"/>
          </a:xfrm>
          <a:prstGeom prst="rect">
            <a:avLst/>
          </a:prstGeom>
          <a:noFill/>
          <a:ln w="9525">
            <a:noFill/>
            <a:miter lim="800000"/>
            <a:headEnd/>
            <a:tailEnd/>
          </a:ln>
          <a:effectLst/>
        </p:spPr>
        <p:txBody>
          <a:bodyPr wrap="square">
            <a:spAutoFit/>
          </a:bodyPr>
          <a:lstStyle/>
          <a:p>
            <a:pPr algn="l">
              <a:spcBef>
                <a:spcPct val="50000"/>
              </a:spcBef>
            </a:pPr>
            <a:r>
              <a:rPr lang="en-US" sz="1400" dirty="0" smtClean="0">
                <a:solidFill>
                  <a:srgbClr val="FFFFFF"/>
                </a:solidFill>
              </a:rPr>
              <a:t>Core Switch </a:t>
            </a:r>
            <a:endParaRPr lang="en-US" sz="1400" dirty="0">
              <a:solidFill>
                <a:srgbClr val="FFFFFF"/>
              </a:solidFill>
            </a:endParaRPr>
          </a:p>
        </p:txBody>
      </p:sp>
      <p:sp>
        <p:nvSpPr>
          <p:cNvPr id="36" name="Text Box 22"/>
          <p:cNvSpPr txBox="1">
            <a:spLocks noChangeArrowheads="1"/>
          </p:cNvSpPr>
          <p:nvPr/>
        </p:nvSpPr>
        <p:spPr bwMode="auto">
          <a:xfrm>
            <a:off x="6841760" y="4040327"/>
            <a:ext cx="1143000" cy="304800"/>
          </a:xfrm>
          <a:prstGeom prst="rect">
            <a:avLst/>
          </a:prstGeom>
          <a:noFill/>
          <a:ln w="9525">
            <a:noFill/>
            <a:miter lim="800000"/>
            <a:headEnd/>
            <a:tailEnd/>
          </a:ln>
          <a:effectLst/>
        </p:spPr>
        <p:txBody>
          <a:bodyPr wrap="square">
            <a:spAutoFit/>
          </a:bodyPr>
          <a:lstStyle/>
          <a:p>
            <a:pPr algn="l">
              <a:spcBef>
                <a:spcPct val="50000"/>
              </a:spcBef>
            </a:pPr>
            <a:r>
              <a:rPr lang="en-US" sz="1400" dirty="0" smtClean="0">
                <a:solidFill>
                  <a:srgbClr val="FFFFFF"/>
                </a:solidFill>
              </a:rPr>
              <a:t>IDS / IPS </a:t>
            </a:r>
            <a:endParaRPr lang="en-US" sz="1400" dirty="0">
              <a:solidFill>
                <a:srgbClr val="FFFFFF"/>
              </a:solidFill>
            </a:endParaRPr>
          </a:p>
        </p:txBody>
      </p:sp>
      <p:sp>
        <p:nvSpPr>
          <p:cNvPr id="37" name="Text Box 22"/>
          <p:cNvSpPr txBox="1">
            <a:spLocks noChangeArrowheads="1"/>
          </p:cNvSpPr>
          <p:nvPr/>
        </p:nvSpPr>
        <p:spPr bwMode="auto">
          <a:xfrm>
            <a:off x="6781800" y="4691920"/>
            <a:ext cx="1600200" cy="307777"/>
          </a:xfrm>
          <a:prstGeom prst="rect">
            <a:avLst/>
          </a:prstGeom>
          <a:noFill/>
          <a:ln w="9525">
            <a:noFill/>
            <a:miter lim="800000"/>
            <a:headEnd/>
            <a:tailEnd/>
          </a:ln>
          <a:effectLst/>
        </p:spPr>
        <p:txBody>
          <a:bodyPr wrap="square">
            <a:spAutoFit/>
          </a:bodyPr>
          <a:lstStyle/>
          <a:p>
            <a:pPr algn="l">
              <a:spcBef>
                <a:spcPct val="50000"/>
              </a:spcBef>
            </a:pPr>
            <a:r>
              <a:rPr lang="en-US" sz="1400" dirty="0" smtClean="0">
                <a:solidFill>
                  <a:srgbClr val="FFFFFF"/>
                </a:solidFill>
              </a:rPr>
              <a:t>External firewall</a:t>
            </a:r>
            <a:endParaRPr lang="en-US" sz="1400" dirty="0">
              <a:solidFill>
                <a:srgbClr val="FFFFFF"/>
              </a:solidFill>
            </a:endParaRPr>
          </a:p>
        </p:txBody>
      </p:sp>
      <p:sp>
        <p:nvSpPr>
          <p:cNvPr id="39" name="Text Box 22"/>
          <p:cNvSpPr txBox="1">
            <a:spLocks noChangeArrowheads="1"/>
          </p:cNvSpPr>
          <p:nvPr/>
        </p:nvSpPr>
        <p:spPr bwMode="auto">
          <a:xfrm>
            <a:off x="6858000" y="1447800"/>
            <a:ext cx="2362200" cy="307777"/>
          </a:xfrm>
          <a:prstGeom prst="rect">
            <a:avLst/>
          </a:prstGeom>
          <a:noFill/>
          <a:ln w="9525">
            <a:noFill/>
            <a:miter lim="800000"/>
            <a:headEnd/>
            <a:tailEnd/>
          </a:ln>
          <a:effectLst/>
        </p:spPr>
        <p:txBody>
          <a:bodyPr>
            <a:spAutoFit/>
          </a:bodyPr>
          <a:lstStyle/>
          <a:p>
            <a:pPr algn="l">
              <a:spcBef>
                <a:spcPct val="50000"/>
              </a:spcBef>
            </a:pPr>
            <a:r>
              <a:rPr lang="en-US" sz="1400" dirty="0" smtClean="0">
                <a:solidFill>
                  <a:srgbClr val="FFFFFF"/>
                </a:solidFill>
              </a:rPr>
              <a:t>Computing Infrastructure</a:t>
            </a:r>
            <a:endParaRPr lang="en-US" sz="1400" dirty="0">
              <a:solidFill>
                <a:srgbClr val="FFFFFF"/>
              </a:solidFill>
            </a:endParaRPr>
          </a:p>
        </p:txBody>
      </p:sp>
      <p:sp>
        <p:nvSpPr>
          <p:cNvPr id="41" name="Title 1"/>
          <p:cNvSpPr>
            <a:spLocks noGrp="1"/>
          </p:cNvSpPr>
          <p:nvPr>
            <p:ph type="title"/>
          </p:nvPr>
        </p:nvSpPr>
        <p:spPr>
          <a:xfrm>
            <a:off x="228600" y="844550"/>
            <a:ext cx="8805862" cy="450850"/>
          </a:xfrm>
        </p:spPr>
        <p:txBody>
          <a:bodyPr/>
          <a:lstStyle/>
          <a:p>
            <a:r>
              <a:rPr lang="en-US" sz="1800" dirty="0" smtClean="0"/>
              <a:t>Illustrative Risks surrounding Network, Computing and Security Infrastructure</a:t>
            </a:r>
            <a:br>
              <a:rPr lang="en-US" sz="1800" dirty="0" smtClean="0"/>
            </a:br>
            <a:endParaRPr lang="en-US" sz="1800" dirty="0"/>
          </a:p>
        </p:txBody>
      </p:sp>
      <p:sp>
        <p:nvSpPr>
          <p:cNvPr id="42" name="Rectangle 2"/>
          <p:cNvSpPr txBox="1">
            <a:spLocks noChangeArrowheads="1"/>
          </p:cNvSpPr>
          <p:nvPr/>
        </p:nvSpPr>
        <p:spPr bwMode="black">
          <a:xfrm>
            <a:off x="228600" y="304800"/>
            <a:ext cx="8086725" cy="58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tx1"/>
                </a:solidFill>
                <a:effectLst/>
                <a:uLnTx/>
                <a:uFillTx/>
                <a:latin typeface="Arial" pitchFamily="34" charset="0"/>
                <a:ea typeface="+mj-ea"/>
                <a:cs typeface="+mj-cs"/>
              </a:rPr>
              <a:t>DRP Approach: Step 1 – Risk Assessment</a:t>
            </a:r>
            <a:endParaRPr kumimoji="0" lang="en-US" sz="2400" b="1" i="0" u="none" strike="noStrike" kern="0" cap="none" spc="0" normalizeH="0" baseline="0" noProof="0" dirty="0" smtClean="0">
              <a:ln>
                <a:noFill/>
              </a:ln>
              <a:solidFill>
                <a:schemeClr val="tx1"/>
              </a:solidFill>
              <a:effectLst/>
              <a:uLnTx/>
              <a:uFillTx/>
              <a:latin typeface="Arial" pitchFamily="34" charset="0"/>
              <a:ea typeface="+mj-ea"/>
              <a:cs typeface="+mj-cs"/>
            </a:endParaRPr>
          </a:p>
        </p:txBody>
      </p:sp>
      <p:sp>
        <p:nvSpPr>
          <p:cNvPr id="43" name="Text Box 22"/>
          <p:cNvSpPr txBox="1">
            <a:spLocks noChangeArrowheads="1"/>
          </p:cNvSpPr>
          <p:nvPr/>
        </p:nvSpPr>
        <p:spPr bwMode="auto">
          <a:xfrm>
            <a:off x="6781800" y="5301520"/>
            <a:ext cx="990600" cy="307777"/>
          </a:xfrm>
          <a:prstGeom prst="rect">
            <a:avLst/>
          </a:prstGeom>
          <a:noFill/>
          <a:ln w="9525">
            <a:noFill/>
            <a:miter lim="800000"/>
            <a:headEnd/>
            <a:tailEnd/>
          </a:ln>
          <a:effectLst/>
        </p:spPr>
        <p:txBody>
          <a:bodyPr wrap="square">
            <a:spAutoFit/>
          </a:bodyPr>
          <a:lstStyle/>
          <a:p>
            <a:pPr algn="l">
              <a:spcBef>
                <a:spcPct val="50000"/>
              </a:spcBef>
            </a:pPr>
            <a:r>
              <a:rPr lang="en-US" sz="1400" smtClean="0">
                <a:solidFill>
                  <a:srgbClr val="FFFFFF"/>
                </a:solidFill>
              </a:rPr>
              <a:t>Router</a:t>
            </a:r>
            <a:endParaRPr lang="en-US" sz="1400" dirty="0">
              <a:solidFill>
                <a:srgbClr val="FFFFFF"/>
              </a:solidFill>
            </a:endParaRPr>
          </a:p>
        </p:txBody>
      </p:sp>
      <p:cxnSp>
        <p:nvCxnSpPr>
          <p:cNvPr id="53" name="Straight Connector 52"/>
          <p:cNvCxnSpPr/>
          <p:nvPr/>
        </p:nvCxnSpPr>
        <p:spPr bwMode="auto">
          <a:xfrm rot="16200000" flipH="1">
            <a:off x="4381500" y="3818597"/>
            <a:ext cx="3962400" cy="76200"/>
          </a:xfrm>
          <a:prstGeom prst="line">
            <a:avLst/>
          </a:prstGeom>
          <a:solidFill>
            <a:schemeClr val="bg1"/>
          </a:solidFill>
          <a:ln w="9525" cap="flat" cmpd="sng" algn="ctr">
            <a:solidFill>
              <a:schemeClr val="folHlink"/>
            </a:solidFill>
            <a:prstDash val="solid"/>
            <a:round/>
            <a:headEnd type="none" w="med" len="med"/>
            <a:tailEnd type="none" w="med" len="med"/>
          </a:ln>
          <a:effectLst/>
        </p:spPr>
      </p:cxnSp>
      <p:pic>
        <p:nvPicPr>
          <p:cNvPr id="13" name="Picture 52"/>
          <p:cNvPicPr>
            <a:picLocks noChangeArrowheads="1"/>
          </p:cNvPicPr>
          <p:nvPr/>
        </p:nvPicPr>
        <p:blipFill>
          <a:blip r:embed="rId6"/>
          <a:srcRect/>
          <a:stretch>
            <a:fillRect/>
          </a:stretch>
        </p:blipFill>
        <p:spPr bwMode="auto">
          <a:xfrm>
            <a:off x="6019800" y="2039010"/>
            <a:ext cx="838200" cy="247650"/>
          </a:xfrm>
          <a:prstGeom prst="rect">
            <a:avLst/>
          </a:prstGeom>
          <a:noFill/>
          <a:ln w="9525">
            <a:noFill/>
            <a:miter lim="800000"/>
            <a:headEnd/>
            <a:tailEnd/>
          </a:ln>
          <a:effectLst/>
        </p:spPr>
      </p:pic>
      <p:pic>
        <p:nvPicPr>
          <p:cNvPr id="14" name="Picture 56"/>
          <p:cNvPicPr>
            <a:picLocks noChangeAspect="1" noChangeArrowheads="1"/>
          </p:cNvPicPr>
          <p:nvPr/>
        </p:nvPicPr>
        <p:blipFill>
          <a:blip r:embed="rId7"/>
          <a:srcRect/>
          <a:stretch>
            <a:fillRect/>
          </a:stretch>
        </p:blipFill>
        <p:spPr bwMode="auto">
          <a:xfrm>
            <a:off x="6137275" y="5264567"/>
            <a:ext cx="492125" cy="420930"/>
          </a:xfrm>
          <a:prstGeom prst="rect">
            <a:avLst/>
          </a:prstGeom>
          <a:noFill/>
        </p:spPr>
      </p:pic>
      <p:pic>
        <p:nvPicPr>
          <p:cNvPr id="18" name="Picture 61"/>
          <p:cNvPicPr>
            <a:picLocks noChangeArrowheads="1"/>
          </p:cNvPicPr>
          <p:nvPr/>
        </p:nvPicPr>
        <p:blipFill>
          <a:blip r:embed="rId8"/>
          <a:srcRect/>
          <a:stretch>
            <a:fillRect/>
          </a:stretch>
        </p:blipFill>
        <p:spPr bwMode="auto">
          <a:xfrm>
            <a:off x="6192837" y="4056722"/>
            <a:ext cx="436563" cy="257175"/>
          </a:xfrm>
          <a:prstGeom prst="rect">
            <a:avLst/>
          </a:prstGeom>
          <a:noFill/>
          <a:ln w="9525">
            <a:noFill/>
            <a:miter lim="800000"/>
            <a:headEnd/>
            <a:tailEnd/>
          </a:ln>
          <a:effectLst/>
        </p:spPr>
      </p:pic>
      <p:grpSp>
        <p:nvGrpSpPr>
          <p:cNvPr id="19" name="Group 77"/>
          <p:cNvGrpSpPr>
            <a:grpSpLocks/>
          </p:cNvGrpSpPr>
          <p:nvPr/>
        </p:nvGrpSpPr>
        <p:grpSpPr bwMode="auto">
          <a:xfrm>
            <a:off x="6172200" y="3170897"/>
            <a:ext cx="457200" cy="560388"/>
            <a:chOff x="624" y="912"/>
            <a:chExt cx="384" cy="401"/>
          </a:xfrm>
        </p:grpSpPr>
        <p:pic>
          <p:nvPicPr>
            <p:cNvPr id="20" name="Picture 78"/>
            <p:cNvPicPr>
              <a:picLocks noChangeArrowheads="1"/>
            </p:cNvPicPr>
            <p:nvPr/>
          </p:nvPicPr>
          <p:blipFill>
            <a:blip r:embed="rId9"/>
            <a:srcRect/>
            <a:stretch>
              <a:fillRect/>
            </a:stretch>
          </p:blipFill>
          <p:spPr bwMode="auto">
            <a:xfrm>
              <a:off x="624" y="1056"/>
              <a:ext cx="384" cy="257"/>
            </a:xfrm>
            <a:prstGeom prst="rect">
              <a:avLst/>
            </a:prstGeom>
            <a:noFill/>
            <a:ln w="9525">
              <a:noFill/>
              <a:miter lim="800000"/>
              <a:headEnd/>
              <a:tailEnd/>
            </a:ln>
            <a:effectLst/>
          </p:spPr>
        </p:pic>
        <p:pic>
          <p:nvPicPr>
            <p:cNvPr id="21" name="Picture 79"/>
            <p:cNvPicPr>
              <a:picLocks noChangeArrowheads="1"/>
            </p:cNvPicPr>
            <p:nvPr/>
          </p:nvPicPr>
          <p:blipFill>
            <a:blip r:embed="rId10"/>
            <a:srcRect/>
            <a:stretch>
              <a:fillRect/>
            </a:stretch>
          </p:blipFill>
          <p:spPr bwMode="auto">
            <a:xfrm>
              <a:off x="624" y="912"/>
              <a:ext cx="384" cy="192"/>
            </a:xfrm>
            <a:prstGeom prst="rect">
              <a:avLst/>
            </a:prstGeom>
            <a:noFill/>
            <a:ln w="9525">
              <a:noFill/>
              <a:miter lim="800000"/>
              <a:headEnd/>
              <a:tailEnd/>
            </a:ln>
            <a:effectLst/>
          </p:spPr>
        </p:pic>
      </p:grpSp>
      <p:cxnSp>
        <p:nvCxnSpPr>
          <p:cNvPr id="58" name="Straight Connector 57"/>
          <p:cNvCxnSpPr/>
          <p:nvPr/>
        </p:nvCxnSpPr>
        <p:spPr bwMode="auto">
          <a:xfrm rot="10800000" flipV="1">
            <a:off x="3962400" y="2286000"/>
            <a:ext cx="2209800" cy="1905000"/>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60" name="Straight Connector 59"/>
          <p:cNvCxnSpPr/>
          <p:nvPr/>
        </p:nvCxnSpPr>
        <p:spPr bwMode="auto">
          <a:xfrm rot="10800000" flipV="1">
            <a:off x="3962400" y="2743200"/>
            <a:ext cx="2286000" cy="1447800"/>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62" name="Straight Connector 61"/>
          <p:cNvCxnSpPr>
            <a:stCxn id="20" idx="1"/>
          </p:cNvCxnSpPr>
          <p:nvPr/>
        </p:nvCxnSpPr>
        <p:spPr bwMode="auto">
          <a:xfrm rot="10800000" flipV="1">
            <a:off x="3962400" y="3551710"/>
            <a:ext cx="2209800" cy="639290"/>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64" name="Straight Connector 63"/>
          <p:cNvCxnSpPr>
            <a:stCxn id="18" idx="1"/>
          </p:cNvCxnSpPr>
          <p:nvPr/>
        </p:nvCxnSpPr>
        <p:spPr bwMode="auto">
          <a:xfrm rot="10800000" flipV="1">
            <a:off x="3962401" y="4185310"/>
            <a:ext cx="2230437" cy="5690"/>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66" name="Straight Connector 65"/>
          <p:cNvCxnSpPr/>
          <p:nvPr/>
        </p:nvCxnSpPr>
        <p:spPr bwMode="auto">
          <a:xfrm rot="10800000">
            <a:off x="3962400" y="4191000"/>
            <a:ext cx="2362200" cy="685800"/>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68" name="Straight Connector 67"/>
          <p:cNvCxnSpPr>
            <a:stCxn id="14" idx="1"/>
          </p:cNvCxnSpPr>
          <p:nvPr/>
        </p:nvCxnSpPr>
        <p:spPr bwMode="auto">
          <a:xfrm rot="10800000">
            <a:off x="3962401" y="4191000"/>
            <a:ext cx="2174875" cy="1284032"/>
          </a:xfrm>
          <a:prstGeom prst="line">
            <a:avLst/>
          </a:prstGeom>
          <a:solidFill>
            <a:schemeClr val="bg1"/>
          </a:solidFill>
          <a:ln w="9525" cap="flat" cmpd="sng" algn="ctr">
            <a:solidFill>
              <a:schemeClr val="folHlink"/>
            </a:solidFill>
            <a:prstDash val="solid"/>
            <a:round/>
            <a:headEnd type="none" w="med" len="med"/>
            <a:tailEnd type="none" w="med" len="med"/>
          </a:ln>
          <a:effectLst/>
        </p:spPr>
      </p:cxnSp>
      <p:graphicFrame>
        <p:nvGraphicFramePr>
          <p:cNvPr id="25" name="Object 5"/>
          <p:cNvGraphicFramePr>
            <a:graphicFrameLocks noChangeAspect="1"/>
          </p:cNvGraphicFramePr>
          <p:nvPr/>
        </p:nvGraphicFramePr>
        <p:xfrm>
          <a:off x="6188075" y="2449105"/>
          <a:ext cx="441325" cy="644525"/>
        </p:xfrm>
        <a:graphic>
          <a:graphicData uri="http://schemas.openxmlformats.org/presentationml/2006/ole">
            <mc:AlternateContent xmlns:mc="http://schemas.openxmlformats.org/markup-compatibility/2006">
              <mc:Choice xmlns:v="urn:schemas-microsoft-com:vml" Requires="v">
                <p:oleObj spid="_x0000_s378885" name="Visio" r:id="rId11" imgW="638175" imgH="1246632" progId="Visio.Drawing.11">
                  <p:embed/>
                </p:oleObj>
              </mc:Choice>
              <mc:Fallback>
                <p:oleObj name="Visio" r:id="rId11" imgW="638175" imgH="1246632" progId="Visio.Drawing.11">
                  <p:embed/>
                  <p:pic>
                    <p:nvPicPr>
                      <p:cNvPr id="0"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88075" y="2449105"/>
                        <a:ext cx="441325" cy="64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 name="Object 4"/>
          <p:cNvGraphicFramePr>
            <a:graphicFrameLocks noChangeAspect="1"/>
          </p:cNvGraphicFramePr>
          <p:nvPr/>
        </p:nvGraphicFramePr>
        <p:xfrm>
          <a:off x="6188180" y="4583547"/>
          <a:ext cx="441220" cy="644750"/>
        </p:xfrm>
        <a:graphic>
          <a:graphicData uri="http://schemas.openxmlformats.org/presentationml/2006/ole">
            <mc:AlternateContent xmlns:mc="http://schemas.openxmlformats.org/markup-compatibility/2006">
              <mc:Choice xmlns:v="urn:schemas-microsoft-com:vml" Requires="v">
                <p:oleObj spid="_x0000_s378886" name="Visio" r:id="rId13" imgW="638175" imgH="1246632" progId="Visio.Drawing.11">
                  <p:embed/>
                </p:oleObj>
              </mc:Choice>
              <mc:Fallback>
                <p:oleObj name="Visio" r:id="rId13" imgW="638175" imgH="1246632" progId="Visio.Drawing.11">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88180" y="4583547"/>
                        <a:ext cx="441220" cy="64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9" name="Text Box 22"/>
          <p:cNvSpPr txBox="1">
            <a:spLocks noChangeArrowheads="1"/>
          </p:cNvSpPr>
          <p:nvPr/>
        </p:nvSpPr>
        <p:spPr bwMode="auto">
          <a:xfrm>
            <a:off x="1752600" y="4114801"/>
            <a:ext cx="2133600" cy="307777"/>
          </a:xfrm>
          <a:prstGeom prst="rect">
            <a:avLst/>
          </a:prstGeom>
          <a:noFill/>
          <a:ln w="9525">
            <a:noFill/>
            <a:miter lim="800000"/>
            <a:headEnd/>
            <a:tailEnd/>
          </a:ln>
          <a:effectLst/>
        </p:spPr>
        <p:txBody>
          <a:bodyPr wrap="square">
            <a:spAutoFit/>
          </a:bodyPr>
          <a:lstStyle/>
          <a:p>
            <a:pPr algn="l">
              <a:spcBef>
                <a:spcPct val="50000"/>
              </a:spcBef>
            </a:pPr>
            <a:r>
              <a:rPr lang="en-US" sz="1400" dirty="0" smtClean="0">
                <a:solidFill>
                  <a:srgbClr val="FFFFFF"/>
                </a:solidFill>
              </a:rPr>
              <a:t>Single point </a:t>
            </a:r>
            <a:r>
              <a:rPr lang="en-US" sz="1400" smtClean="0">
                <a:solidFill>
                  <a:srgbClr val="FFFFFF"/>
                </a:solidFill>
              </a:rPr>
              <a:t>of failure</a:t>
            </a:r>
            <a:endParaRPr lang="en-US" sz="1400" dirty="0">
              <a:solidFill>
                <a:srgbClr val="FFFFFF"/>
              </a:solidFill>
            </a:endParaRPr>
          </a:p>
        </p:txBody>
      </p:sp>
      <p:pic>
        <p:nvPicPr>
          <p:cNvPr id="38" name="Picture 37" descr="C:\Documents and Settings\chaitcha605\Desktop\Logos for PwC\Transparent Step Logo.png"/>
          <p:cNvPicPr>
            <a:picLocks noChangeAspect="1" noChangeArrowheads="1"/>
          </p:cNvPicPr>
          <p:nvPr/>
        </p:nvPicPr>
        <p:blipFill>
          <a:blip r:embed="rId14"/>
          <a:srcRect/>
          <a:stretch>
            <a:fillRect/>
          </a:stretch>
        </p:blipFill>
        <p:spPr bwMode="auto">
          <a:xfrm>
            <a:off x="7353299" y="6216650"/>
            <a:ext cx="1738313" cy="641350"/>
          </a:xfrm>
          <a:prstGeom prst="rect">
            <a:avLst/>
          </a:prstGeom>
          <a:noFill/>
          <a:ln w="9525">
            <a:noFill/>
            <a:miter lim="800000"/>
            <a:headEnd/>
            <a:tailEnd/>
          </a:ln>
        </p:spPr>
      </p:pic>
      <p:pic>
        <p:nvPicPr>
          <p:cNvPr id="40" name="Picture 39" descr="C:\Documents and Settings\chaitcha605\Desktop\Logos for PwC\Transparent NeGP PNG.png"/>
          <p:cNvPicPr>
            <a:picLocks noChangeAspect="1" noChangeArrowheads="1"/>
          </p:cNvPicPr>
          <p:nvPr/>
        </p:nvPicPr>
        <p:blipFill>
          <a:blip r:embed="rId15"/>
          <a:srcRect/>
          <a:stretch>
            <a:fillRect/>
          </a:stretch>
        </p:blipFill>
        <p:spPr bwMode="auto">
          <a:xfrm>
            <a:off x="52387" y="6337300"/>
            <a:ext cx="1662112" cy="533400"/>
          </a:xfrm>
          <a:prstGeom prst="rect">
            <a:avLst/>
          </a:prstGeom>
          <a:noFill/>
          <a:ln w="9525">
            <a:noFill/>
            <a:miter lim="800000"/>
            <a:headEnd/>
            <a:tailEnd/>
          </a:ln>
        </p:spPr>
      </p:pic>
      <p:sp>
        <p:nvSpPr>
          <p:cNvPr id="44"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1" y="1379537"/>
            <a:ext cx="6857999" cy="4335463"/>
          </a:xfrm>
        </p:spPr>
        <p:txBody>
          <a:bodyPr/>
          <a:lstStyle/>
          <a:p>
            <a:pPr marL="342900" lvl="1" indent="-342900">
              <a:buFont typeface="Arial" pitchFamily="34" charset="0"/>
              <a:buChar char="•"/>
            </a:pPr>
            <a:r>
              <a:rPr lang="en-US" sz="1800" dirty="0" smtClean="0"/>
              <a:t>Discontinued power supply</a:t>
            </a:r>
          </a:p>
          <a:p>
            <a:pPr marL="342900" lvl="1" indent="-342900">
              <a:buFont typeface="Arial" pitchFamily="34" charset="0"/>
              <a:buChar char="•"/>
            </a:pPr>
            <a:r>
              <a:rPr lang="en-US" sz="1800" dirty="0" smtClean="0"/>
              <a:t>Failure in UPS/battery backup</a:t>
            </a:r>
          </a:p>
          <a:p>
            <a:pPr marL="342900" lvl="1" indent="-342900">
              <a:buFont typeface="Arial" pitchFamily="34" charset="0"/>
              <a:buChar char="•"/>
            </a:pPr>
            <a:r>
              <a:rPr lang="en-US" sz="1800" dirty="0" smtClean="0"/>
              <a:t>Generator not working in the need of the hour</a:t>
            </a:r>
          </a:p>
          <a:p>
            <a:pPr marL="342900" lvl="1" indent="-342900">
              <a:buFont typeface="Arial" pitchFamily="34" charset="0"/>
              <a:buChar char="•"/>
            </a:pPr>
            <a:r>
              <a:rPr lang="en-US" sz="1800" dirty="0" smtClean="0"/>
              <a:t>Cooling systems (AC) failure</a:t>
            </a:r>
          </a:p>
          <a:p>
            <a:pPr marL="342900" lvl="1" indent="-342900">
              <a:buFont typeface="Arial" pitchFamily="34" charset="0"/>
              <a:buChar char="•"/>
            </a:pPr>
            <a:r>
              <a:rPr lang="en-US" sz="1800" dirty="0" smtClean="0"/>
              <a:t>Floods and Earth quakes</a:t>
            </a:r>
          </a:p>
          <a:p>
            <a:pPr marL="342900" lvl="1" indent="-342900">
              <a:buFont typeface="Arial" pitchFamily="34" charset="0"/>
              <a:buChar char="•"/>
            </a:pPr>
            <a:r>
              <a:rPr lang="en-US" sz="1800" dirty="0" smtClean="0"/>
              <a:t>Breach in Access control systems</a:t>
            </a:r>
          </a:p>
          <a:p>
            <a:pPr marL="342900" lvl="1" indent="-342900">
              <a:buFont typeface="Arial" pitchFamily="34" charset="0"/>
              <a:buChar char="•"/>
            </a:pPr>
            <a:r>
              <a:rPr lang="en-US" sz="1800" dirty="0" smtClean="0"/>
              <a:t>Fire extinguishers not working…..</a:t>
            </a:r>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41" name="Title 1"/>
          <p:cNvSpPr>
            <a:spLocks noGrp="1"/>
          </p:cNvSpPr>
          <p:nvPr>
            <p:ph type="title"/>
          </p:nvPr>
        </p:nvSpPr>
        <p:spPr>
          <a:xfrm>
            <a:off x="228600" y="844550"/>
            <a:ext cx="8805862" cy="450850"/>
          </a:xfrm>
        </p:spPr>
        <p:txBody>
          <a:bodyPr/>
          <a:lstStyle/>
          <a:p>
            <a:r>
              <a:rPr lang="en-US" sz="1800" dirty="0" smtClean="0"/>
              <a:t>Illustrative Risks surrounding Facilities and </a:t>
            </a:r>
            <a:r>
              <a:rPr lang="en-US" sz="1800" smtClean="0"/>
              <a:t>support infrastructure</a:t>
            </a:r>
            <a:endParaRPr lang="en-US" sz="1800" dirty="0"/>
          </a:p>
        </p:txBody>
      </p:sp>
      <p:sp>
        <p:nvSpPr>
          <p:cNvPr id="42" name="Rectangle 2"/>
          <p:cNvSpPr txBox="1">
            <a:spLocks noChangeArrowheads="1"/>
          </p:cNvSpPr>
          <p:nvPr/>
        </p:nvSpPr>
        <p:spPr bwMode="black">
          <a:xfrm>
            <a:off x="228600" y="304800"/>
            <a:ext cx="8086725" cy="58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tx1"/>
                </a:solidFill>
                <a:effectLst/>
                <a:uLnTx/>
                <a:uFillTx/>
                <a:latin typeface="Arial" pitchFamily="34" charset="0"/>
                <a:ea typeface="+mj-ea"/>
                <a:cs typeface="+mj-cs"/>
              </a:rPr>
              <a:t>DRP Approach: Step 1 – Risk Assessment</a:t>
            </a:r>
            <a:endParaRPr kumimoji="0" lang="en-US" sz="2400" b="1" i="0" u="none" strike="noStrike" kern="0" cap="none" spc="0" normalizeH="0" baseline="0" noProof="0" dirty="0" smtClean="0">
              <a:ln>
                <a:noFill/>
              </a:ln>
              <a:solidFill>
                <a:schemeClr val="tx1"/>
              </a:solidFill>
              <a:effectLst/>
              <a:uLnTx/>
              <a:uFillTx/>
              <a:latin typeface="Arial" pitchFamily="34" charset="0"/>
              <a:ea typeface="+mj-ea"/>
              <a:cs typeface="+mj-cs"/>
            </a:endParaRPr>
          </a:p>
        </p:txBody>
      </p:sp>
      <p:pic>
        <p:nvPicPr>
          <p:cNvPr id="9" name="Picture 8"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10" name="Picture 9"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1"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dirty="0" smtClean="0"/>
              <a:t>Agenda</a:t>
            </a:r>
          </a:p>
        </p:txBody>
      </p:sp>
      <p:sp>
        <p:nvSpPr>
          <p:cNvPr id="10243" name="Rectangle 3"/>
          <p:cNvSpPr>
            <a:spLocks noGrp="1" noChangeArrowheads="1"/>
          </p:cNvSpPr>
          <p:nvPr>
            <p:ph type="subTitle" sz="quarter" idx="1"/>
          </p:nvPr>
        </p:nvSpPr>
        <p:spPr>
          <a:xfrm>
            <a:off x="161925" y="2133600"/>
            <a:ext cx="8804275" cy="2209800"/>
          </a:xfrm>
        </p:spPr>
        <p:txBody>
          <a:bodyPr/>
          <a:lstStyle/>
          <a:p>
            <a:pPr marL="463550" lvl="1" indent="-463550">
              <a:spcBef>
                <a:spcPts val="1200"/>
              </a:spcBef>
              <a:spcAft>
                <a:spcPts val="1200"/>
              </a:spcAft>
              <a:buFont typeface="Wingdings" pitchFamily="2" charset="2"/>
              <a:buChar char="Ø"/>
            </a:pPr>
            <a:r>
              <a:rPr lang="en-US" sz="1800" dirty="0" smtClean="0">
                <a:solidFill>
                  <a:schemeClr val="tx1"/>
                </a:solidFill>
              </a:rPr>
              <a:t>Introduction to Disaster Recovery Planning (DRP)</a:t>
            </a:r>
          </a:p>
          <a:p>
            <a:pPr marL="463550" lvl="1" indent="-463550">
              <a:spcBef>
                <a:spcPts val="1200"/>
              </a:spcBef>
              <a:spcAft>
                <a:spcPts val="1200"/>
              </a:spcAft>
              <a:buFont typeface="Wingdings" pitchFamily="2" charset="2"/>
              <a:buChar char="Ø"/>
            </a:pPr>
            <a:r>
              <a:rPr lang="en-US" sz="1800" dirty="0" smtClean="0">
                <a:solidFill>
                  <a:schemeClr val="tx1"/>
                </a:solidFill>
              </a:rPr>
              <a:t>Need for disaster recovery planning</a:t>
            </a:r>
          </a:p>
          <a:p>
            <a:pPr marL="463550" lvl="1" indent="-463550">
              <a:spcBef>
                <a:spcPts val="1200"/>
              </a:spcBef>
              <a:spcAft>
                <a:spcPts val="1200"/>
              </a:spcAft>
              <a:buFont typeface="Wingdings" pitchFamily="2" charset="2"/>
              <a:buChar char="Ø"/>
            </a:pPr>
            <a:r>
              <a:rPr lang="en-US" sz="1800" dirty="0" smtClean="0">
                <a:solidFill>
                  <a:schemeClr val="tx1"/>
                </a:solidFill>
              </a:rPr>
              <a:t>Approach for Disaster Recovery Planning</a:t>
            </a:r>
          </a:p>
          <a:p>
            <a:pPr marL="463550" lvl="1" indent="-463550">
              <a:spcBef>
                <a:spcPts val="1200"/>
              </a:spcBef>
              <a:spcAft>
                <a:spcPts val="1200"/>
              </a:spcAft>
              <a:buFont typeface="Wingdings" pitchFamily="2" charset="2"/>
              <a:buChar char="Ø"/>
            </a:pPr>
            <a:r>
              <a:rPr lang="en-US" sz="1800" dirty="0" smtClean="0">
                <a:solidFill>
                  <a:schemeClr val="tx1"/>
                </a:solidFill>
              </a:rPr>
              <a:t>Key elements in a DRP</a:t>
            </a:r>
          </a:p>
        </p:txBody>
      </p:sp>
      <p:pic>
        <p:nvPicPr>
          <p:cNvPr id="4" name="Picture 2"/>
          <p:cNvPicPr>
            <a:picLocks noChangeAspect="1" noChangeArrowheads="1"/>
          </p:cNvPicPr>
          <p:nvPr/>
        </p:nvPicPr>
        <p:blipFill>
          <a:blip r:embed="rId3"/>
          <a:srcRect/>
          <a:stretch>
            <a:fillRect/>
          </a:stretch>
        </p:blipFill>
        <p:spPr bwMode="auto">
          <a:xfrm>
            <a:off x="6953250" y="228600"/>
            <a:ext cx="173355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smtClean="0"/>
              <a:t> </a:t>
            </a:r>
            <a:endParaRPr lang="en-US"/>
          </a:p>
        </p:txBody>
      </p:sp>
      <p:sp>
        <p:nvSpPr>
          <p:cNvPr id="7" name="Title 1"/>
          <p:cNvSpPr>
            <a:spLocks noGrp="1"/>
          </p:cNvSpPr>
          <p:nvPr>
            <p:ph type="title"/>
          </p:nvPr>
        </p:nvSpPr>
        <p:spPr>
          <a:xfrm>
            <a:off x="228600" y="844550"/>
            <a:ext cx="8805862" cy="450850"/>
          </a:xfrm>
        </p:spPr>
        <p:txBody>
          <a:bodyPr/>
          <a:lstStyle/>
          <a:p>
            <a:r>
              <a:rPr lang="en-US" sz="1800" dirty="0" smtClean="0"/>
              <a:t>Illustrative Risks surrounding End user environment</a:t>
            </a:r>
            <a:endParaRPr lang="en-US" sz="1800" dirty="0"/>
          </a:p>
        </p:txBody>
      </p:sp>
      <p:sp>
        <p:nvSpPr>
          <p:cNvPr id="8" name="Rectangle 2"/>
          <p:cNvSpPr txBox="1">
            <a:spLocks noChangeArrowheads="1"/>
          </p:cNvSpPr>
          <p:nvPr/>
        </p:nvSpPr>
        <p:spPr bwMode="black">
          <a:xfrm>
            <a:off x="228600" y="304800"/>
            <a:ext cx="8086725" cy="58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tx1"/>
                </a:solidFill>
                <a:effectLst/>
                <a:uLnTx/>
                <a:uFillTx/>
                <a:latin typeface="Arial" pitchFamily="34" charset="0"/>
                <a:ea typeface="+mj-ea"/>
                <a:cs typeface="+mj-cs"/>
              </a:rPr>
              <a:t>DRP Approach: Step 1 – Risk Assessment</a:t>
            </a:r>
            <a:endParaRPr kumimoji="0" lang="en-US" sz="2400" b="1" i="0" u="none" strike="noStrike" kern="0" cap="none" spc="0" normalizeH="0" baseline="0" noProof="0" dirty="0" smtClean="0">
              <a:ln>
                <a:noFill/>
              </a:ln>
              <a:solidFill>
                <a:schemeClr val="tx1"/>
              </a:solidFill>
              <a:effectLst/>
              <a:uLnTx/>
              <a:uFillTx/>
              <a:latin typeface="Arial" pitchFamily="34" charset="0"/>
              <a:ea typeface="+mj-ea"/>
              <a:cs typeface="+mj-cs"/>
            </a:endParaRPr>
          </a:p>
        </p:txBody>
      </p:sp>
      <p:sp>
        <p:nvSpPr>
          <p:cNvPr id="10" name="Content Placeholder 2"/>
          <p:cNvSpPr>
            <a:spLocks noGrp="1"/>
          </p:cNvSpPr>
          <p:nvPr>
            <p:ph idx="1"/>
          </p:nvPr>
        </p:nvSpPr>
        <p:spPr>
          <a:xfrm>
            <a:off x="304801" y="1379537"/>
            <a:ext cx="6857999" cy="4335463"/>
          </a:xfrm>
        </p:spPr>
        <p:txBody>
          <a:bodyPr/>
          <a:lstStyle/>
          <a:p>
            <a:pPr marL="342900" lvl="1" indent="-342900">
              <a:buFont typeface="Arial" pitchFamily="34" charset="0"/>
              <a:buChar char="•"/>
            </a:pPr>
            <a:r>
              <a:rPr lang="en-US" sz="1800" dirty="0" smtClean="0"/>
              <a:t>PC/Disk failure</a:t>
            </a:r>
          </a:p>
          <a:p>
            <a:pPr marL="342900" lvl="1" indent="-342900">
              <a:buFont typeface="Arial" pitchFamily="34" charset="0"/>
              <a:buChar char="•"/>
            </a:pPr>
            <a:r>
              <a:rPr lang="en-US" sz="1800" dirty="0" smtClean="0"/>
              <a:t>Theft of PCs/Laptops/Data</a:t>
            </a:r>
          </a:p>
          <a:p>
            <a:pPr marL="342900" lvl="1" indent="-342900">
              <a:buFont typeface="Arial" pitchFamily="34" charset="0"/>
              <a:buChar char="•"/>
            </a:pPr>
            <a:r>
              <a:rPr lang="en-US" sz="1800" dirty="0" smtClean="0"/>
              <a:t>Virus attacks</a:t>
            </a:r>
          </a:p>
          <a:p>
            <a:pPr marL="342900" lvl="1" indent="-342900">
              <a:buFont typeface="Arial" pitchFamily="34" charset="0"/>
              <a:buChar char="•"/>
            </a:pPr>
            <a:r>
              <a:rPr lang="en-US" sz="1800" dirty="0" smtClean="0"/>
              <a:t>Installation/usage of unlicensed software</a:t>
            </a:r>
          </a:p>
          <a:p>
            <a:pPr marL="342900" lvl="1" indent="-342900">
              <a:buFont typeface="Arial" pitchFamily="34" charset="0"/>
              <a:buChar char="•"/>
            </a:pPr>
            <a:r>
              <a:rPr lang="en-US" sz="1800" dirty="0" smtClean="0"/>
              <a:t>Printer/Scanner failure…</a:t>
            </a:r>
          </a:p>
        </p:txBody>
      </p:sp>
      <p:pic>
        <p:nvPicPr>
          <p:cNvPr id="13" name="Picture 12"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14" name="Picture 13"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5"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28600"/>
            <a:ext cx="8805862" cy="755650"/>
          </a:xfrm>
        </p:spPr>
        <p:txBody>
          <a:bodyPr/>
          <a:lstStyle/>
          <a:p>
            <a:r>
              <a:rPr lang="en-US" b="1" dirty="0" smtClean="0">
                <a:solidFill>
                  <a:schemeClr val="tx1"/>
                </a:solidFill>
                <a:latin typeface="Arial" pitchFamily="34" charset="0"/>
              </a:rPr>
              <a:t>Risk Assessment – A continuous process</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435203" name="Rectangle 3"/>
          <p:cNvSpPr>
            <a:spLocks noChangeArrowheads="1"/>
          </p:cNvSpPr>
          <p:nvPr/>
        </p:nvSpPr>
        <p:spPr bwMode="auto">
          <a:xfrm>
            <a:off x="457200" y="2209800"/>
            <a:ext cx="8686800" cy="3733800"/>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3" name="Group 10"/>
          <p:cNvGrpSpPr>
            <a:grpSpLocks/>
          </p:cNvGrpSpPr>
          <p:nvPr/>
        </p:nvGrpSpPr>
        <p:grpSpPr bwMode="auto">
          <a:xfrm>
            <a:off x="457199" y="2057400"/>
            <a:ext cx="8492542" cy="3429000"/>
            <a:chOff x="1327" y="10144"/>
            <a:chExt cx="7913" cy="3865"/>
          </a:xfrm>
        </p:grpSpPr>
        <p:sp>
          <p:nvSpPr>
            <p:cNvPr id="435211" name="AutoShape 11"/>
            <p:cNvSpPr>
              <a:spLocks noChangeArrowheads="1"/>
            </p:cNvSpPr>
            <p:nvPr/>
          </p:nvSpPr>
          <p:spPr bwMode="auto">
            <a:xfrm>
              <a:off x="1540" y="10144"/>
              <a:ext cx="7100" cy="38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6" name="Group 12"/>
            <p:cNvGrpSpPr>
              <a:grpSpLocks/>
            </p:cNvGrpSpPr>
            <p:nvPr/>
          </p:nvGrpSpPr>
          <p:grpSpPr bwMode="auto">
            <a:xfrm>
              <a:off x="1540" y="11113"/>
              <a:ext cx="6171" cy="1477"/>
              <a:chOff x="1798" y="7244"/>
              <a:chExt cx="8554" cy="1777"/>
            </a:xfrm>
          </p:grpSpPr>
          <p:sp>
            <p:nvSpPr>
              <p:cNvPr id="435213" name="Rectangle 13"/>
              <p:cNvSpPr>
                <a:spLocks noChangeArrowheads="1"/>
              </p:cNvSpPr>
              <p:nvPr/>
            </p:nvSpPr>
            <p:spPr bwMode="auto">
              <a:xfrm>
                <a:off x="1798" y="7244"/>
                <a:ext cx="8554" cy="177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435214" name="Picture 14"/>
              <p:cNvPicPr>
                <a:picLocks noChangeArrowheads="1"/>
              </p:cNvPicPr>
              <p:nvPr/>
            </p:nvPicPr>
            <p:blipFill>
              <a:blip r:embed="rId3"/>
              <a:srcRect/>
              <a:stretch>
                <a:fillRect/>
              </a:stretch>
            </p:blipFill>
            <p:spPr bwMode="auto">
              <a:xfrm>
                <a:off x="1799" y="7244"/>
                <a:ext cx="8553" cy="1776"/>
              </a:xfrm>
              <a:prstGeom prst="rect">
                <a:avLst/>
              </a:prstGeom>
              <a:noFill/>
              <a:ln w="9525">
                <a:noFill/>
                <a:miter lim="800000"/>
                <a:headEnd/>
                <a:tailEnd/>
              </a:ln>
            </p:spPr>
          </p:pic>
          <p:sp>
            <p:nvSpPr>
              <p:cNvPr id="435215" name="Rectangle 15"/>
              <p:cNvSpPr>
                <a:spLocks noChangeArrowheads="1"/>
              </p:cNvSpPr>
              <p:nvPr/>
            </p:nvSpPr>
            <p:spPr bwMode="auto">
              <a:xfrm>
                <a:off x="1798" y="7244"/>
                <a:ext cx="8554" cy="177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16" name="Freeform 16"/>
            <p:cNvSpPr>
              <a:spLocks/>
            </p:cNvSpPr>
            <p:nvPr/>
          </p:nvSpPr>
          <p:spPr bwMode="auto">
            <a:xfrm>
              <a:off x="6348" y="11554"/>
              <a:ext cx="518" cy="587"/>
            </a:xfrm>
            <a:custGeom>
              <a:avLst/>
              <a:gdLst/>
              <a:ahLst/>
              <a:cxnLst>
                <a:cxn ang="0">
                  <a:pos x="359" y="0"/>
                </a:cxn>
                <a:cxn ang="0">
                  <a:pos x="359" y="190"/>
                </a:cxn>
                <a:cxn ang="0">
                  <a:pos x="0" y="190"/>
                </a:cxn>
                <a:cxn ang="0">
                  <a:pos x="0" y="516"/>
                </a:cxn>
                <a:cxn ang="0">
                  <a:pos x="359" y="516"/>
                </a:cxn>
                <a:cxn ang="0">
                  <a:pos x="359" y="707"/>
                </a:cxn>
                <a:cxn ang="0">
                  <a:pos x="718" y="353"/>
                </a:cxn>
                <a:cxn ang="0">
                  <a:pos x="359" y="0"/>
                </a:cxn>
              </a:cxnLst>
              <a:rect l="0" t="0" r="r" b="b"/>
              <a:pathLst>
                <a:path w="718" h="707">
                  <a:moveTo>
                    <a:pt x="359" y="0"/>
                  </a:moveTo>
                  <a:lnTo>
                    <a:pt x="359" y="190"/>
                  </a:lnTo>
                  <a:lnTo>
                    <a:pt x="0" y="190"/>
                  </a:lnTo>
                  <a:lnTo>
                    <a:pt x="0" y="516"/>
                  </a:lnTo>
                  <a:lnTo>
                    <a:pt x="359" y="516"/>
                  </a:lnTo>
                  <a:lnTo>
                    <a:pt x="359" y="707"/>
                  </a:lnTo>
                  <a:lnTo>
                    <a:pt x="718" y="353"/>
                  </a:lnTo>
                  <a:lnTo>
                    <a:pt x="35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17" name="Rectangle 17"/>
            <p:cNvSpPr>
              <a:spLocks noChangeArrowheads="1"/>
            </p:cNvSpPr>
            <p:nvPr/>
          </p:nvSpPr>
          <p:spPr bwMode="auto">
            <a:xfrm>
              <a:off x="1795" y="10144"/>
              <a:ext cx="1100" cy="63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18" name="Rectangle 18"/>
            <p:cNvSpPr>
              <a:spLocks noChangeArrowheads="1"/>
            </p:cNvSpPr>
            <p:nvPr/>
          </p:nvSpPr>
          <p:spPr bwMode="auto">
            <a:xfrm>
              <a:off x="2149" y="10293"/>
              <a:ext cx="612"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Threat</a:t>
              </a:r>
              <a:endParaRPr kumimoji="0" lang="en-US" sz="1800" b="0" i="0" u="none" strike="noStrike" cap="none" normalizeH="0" baseline="0" smtClean="0">
                <a:ln>
                  <a:noFill/>
                </a:ln>
                <a:solidFill>
                  <a:schemeClr val="tx1"/>
                </a:solidFill>
                <a:effectLst/>
                <a:latin typeface="Arial" pitchFamily="34" charset="0"/>
              </a:endParaRPr>
            </a:p>
          </p:txBody>
        </p:sp>
        <p:grpSp>
          <p:nvGrpSpPr>
            <p:cNvPr id="7" name="Group 19"/>
            <p:cNvGrpSpPr>
              <a:grpSpLocks/>
            </p:cNvGrpSpPr>
            <p:nvPr/>
          </p:nvGrpSpPr>
          <p:grpSpPr bwMode="auto">
            <a:xfrm>
              <a:off x="1829" y="11530"/>
              <a:ext cx="992" cy="635"/>
              <a:chOff x="2199" y="7745"/>
              <a:chExt cx="1374" cy="765"/>
            </a:xfrm>
          </p:grpSpPr>
          <p:sp>
            <p:nvSpPr>
              <p:cNvPr id="435220" name="Rectangle 20"/>
              <p:cNvSpPr>
                <a:spLocks noChangeArrowheads="1"/>
              </p:cNvSpPr>
              <p:nvPr/>
            </p:nvSpPr>
            <p:spPr bwMode="auto">
              <a:xfrm>
                <a:off x="2199" y="7745"/>
                <a:ext cx="1373" cy="765"/>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435221" name="Picture 21"/>
              <p:cNvPicPr>
                <a:picLocks noChangeArrowheads="1"/>
              </p:cNvPicPr>
              <p:nvPr/>
            </p:nvPicPr>
            <p:blipFill>
              <a:blip r:embed="rId4"/>
              <a:srcRect/>
              <a:stretch>
                <a:fillRect/>
              </a:stretch>
            </p:blipFill>
            <p:spPr bwMode="auto">
              <a:xfrm>
                <a:off x="2201" y="7745"/>
                <a:ext cx="1372" cy="765"/>
              </a:xfrm>
              <a:prstGeom prst="rect">
                <a:avLst/>
              </a:prstGeom>
              <a:noFill/>
              <a:ln w="9525">
                <a:noFill/>
                <a:miter lim="800000"/>
                <a:headEnd/>
                <a:tailEnd/>
              </a:ln>
            </p:spPr>
          </p:pic>
          <p:sp>
            <p:nvSpPr>
              <p:cNvPr id="435222" name="Rectangle 22"/>
              <p:cNvSpPr>
                <a:spLocks noChangeArrowheads="1"/>
              </p:cNvSpPr>
              <p:nvPr/>
            </p:nvSpPr>
            <p:spPr bwMode="auto">
              <a:xfrm>
                <a:off x="2199" y="7745"/>
                <a:ext cx="1373" cy="765"/>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23" name="Rectangle 23"/>
            <p:cNvSpPr>
              <a:spLocks noChangeArrowheads="1"/>
            </p:cNvSpPr>
            <p:nvPr/>
          </p:nvSpPr>
          <p:spPr bwMode="auto">
            <a:xfrm>
              <a:off x="1943" y="11678"/>
              <a:ext cx="1201"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Vulnerability</a:t>
              </a:r>
              <a:endParaRPr kumimoji="0" lang="en-US" sz="1800" b="0" i="0" u="none" strike="noStrike" cap="none" normalizeH="0" baseline="0" smtClean="0">
                <a:ln>
                  <a:noFill/>
                </a:ln>
                <a:solidFill>
                  <a:schemeClr val="tx1"/>
                </a:solidFill>
                <a:effectLst/>
                <a:latin typeface="Arial" pitchFamily="34" charset="0"/>
              </a:endParaRPr>
            </a:p>
          </p:txBody>
        </p:sp>
        <p:sp>
          <p:nvSpPr>
            <p:cNvPr id="435224" name="Rectangle 24"/>
            <p:cNvSpPr>
              <a:spLocks noChangeArrowheads="1"/>
            </p:cNvSpPr>
            <p:nvPr/>
          </p:nvSpPr>
          <p:spPr bwMode="auto">
            <a:xfrm>
              <a:off x="1948" y="11854"/>
              <a:ext cx="1179"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Assessment</a:t>
              </a:r>
              <a:endParaRPr kumimoji="0" lang="en-US" sz="1800" b="0" i="0" u="none" strike="noStrike" cap="none" normalizeH="0" baseline="0" smtClean="0">
                <a:ln>
                  <a:noFill/>
                </a:ln>
                <a:solidFill>
                  <a:schemeClr val="tx1"/>
                </a:solidFill>
                <a:effectLst/>
                <a:latin typeface="Arial" pitchFamily="34" charset="0"/>
              </a:endParaRPr>
            </a:p>
          </p:txBody>
        </p:sp>
        <p:grpSp>
          <p:nvGrpSpPr>
            <p:cNvPr id="8" name="Group 25"/>
            <p:cNvGrpSpPr>
              <a:grpSpLocks/>
            </p:cNvGrpSpPr>
            <p:nvPr/>
          </p:nvGrpSpPr>
          <p:grpSpPr bwMode="auto">
            <a:xfrm>
              <a:off x="3554" y="10160"/>
              <a:ext cx="991" cy="572"/>
              <a:chOff x="4590" y="6097"/>
              <a:chExt cx="1373" cy="688"/>
            </a:xfrm>
          </p:grpSpPr>
          <p:sp>
            <p:nvSpPr>
              <p:cNvPr id="435226" name="Rectangle 26"/>
              <p:cNvSpPr>
                <a:spLocks noChangeArrowheads="1"/>
              </p:cNvSpPr>
              <p:nvPr/>
            </p:nvSpPr>
            <p:spPr bwMode="auto">
              <a:xfrm>
                <a:off x="4590" y="6097"/>
                <a:ext cx="1372" cy="68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435227" name="Picture 27"/>
              <p:cNvPicPr>
                <a:picLocks noChangeArrowheads="1"/>
              </p:cNvPicPr>
              <p:nvPr/>
            </p:nvPicPr>
            <p:blipFill>
              <a:blip r:embed="rId5"/>
              <a:srcRect/>
              <a:stretch>
                <a:fillRect/>
              </a:stretch>
            </p:blipFill>
            <p:spPr bwMode="auto">
              <a:xfrm>
                <a:off x="4591" y="6099"/>
                <a:ext cx="1372" cy="686"/>
              </a:xfrm>
              <a:prstGeom prst="rect">
                <a:avLst/>
              </a:prstGeom>
              <a:noFill/>
              <a:ln w="9525">
                <a:noFill/>
                <a:miter lim="800000"/>
                <a:headEnd/>
                <a:tailEnd/>
              </a:ln>
            </p:spPr>
          </p:pic>
          <p:sp>
            <p:nvSpPr>
              <p:cNvPr id="435228" name="Rectangle 28"/>
              <p:cNvSpPr>
                <a:spLocks noChangeArrowheads="1"/>
              </p:cNvSpPr>
              <p:nvPr/>
            </p:nvSpPr>
            <p:spPr bwMode="auto">
              <a:xfrm>
                <a:off x="4590" y="6097"/>
                <a:ext cx="1372" cy="68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29" name="Rectangle 29"/>
            <p:cNvSpPr>
              <a:spLocks noChangeArrowheads="1"/>
            </p:cNvSpPr>
            <p:nvPr/>
          </p:nvSpPr>
          <p:spPr bwMode="auto">
            <a:xfrm>
              <a:off x="3687" y="10275"/>
              <a:ext cx="1695" cy="47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Asset Value</a:t>
              </a:r>
              <a:endParaRPr kumimoji="0" lang="en-US" sz="1800" b="0" i="0" u="none" strike="noStrike" cap="none" normalizeH="0" baseline="0" smtClean="0">
                <a:ln>
                  <a:noFill/>
                </a:ln>
                <a:solidFill>
                  <a:schemeClr val="tx1"/>
                </a:solidFill>
                <a:effectLst/>
                <a:latin typeface="Arial" pitchFamily="34" charset="0"/>
              </a:endParaRPr>
            </a:p>
          </p:txBody>
        </p:sp>
        <p:sp>
          <p:nvSpPr>
            <p:cNvPr id="435230" name="Rectangle 30"/>
            <p:cNvSpPr>
              <a:spLocks noChangeArrowheads="1"/>
            </p:cNvSpPr>
            <p:nvPr/>
          </p:nvSpPr>
          <p:spPr bwMode="auto">
            <a:xfrm>
              <a:off x="3672" y="10453"/>
              <a:ext cx="1179"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Assessment</a:t>
              </a:r>
              <a:endParaRPr kumimoji="0" lang="en-US" sz="1800" b="0" i="0" u="none" strike="noStrike" cap="none" normalizeH="0" baseline="0" smtClean="0">
                <a:ln>
                  <a:noFill/>
                </a:ln>
                <a:solidFill>
                  <a:schemeClr val="tx1"/>
                </a:solidFill>
                <a:effectLst/>
                <a:latin typeface="Arial" pitchFamily="34" charset="0"/>
              </a:endParaRPr>
            </a:p>
          </p:txBody>
        </p:sp>
        <p:sp>
          <p:nvSpPr>
            <p:cNvPr id="435231" name="Freeform 31"/>
            <p:cNvSpPr>
              <a:spLocks/>
            </p:cNvSpPr>
            <p:nvPr/>
          </p:nvSpPr>
          <p:spPr bwMode="auto">
            <a:xfrm>
              <a:off x="3329" y="11415"/>
              <a:ext cx="1340" cy="866"/>
            </a:xfrm>
            <a:custGeom>
              <a:avLst/>
              <a:gdLst/>
              <a:ahLst/>
              <a:cxnLst>
                <a:cxn ang="0">
                  <a:pos x="3" y="478"/>
                </a:cxn>
                <a:cxn ang="0">
                  <a:pos x="28" y="396"/>
                </a:cxn>
                <a:cxn ang="0">
                  <a:pos x="74" y="316"/>
                </a:cxn>
                <a:cxn ang="0">
                  <a:pos x="144" y="242"/>
                </a:cxn>
                <a:cxn ang="0">
                  <a:pos x="234" y="175"/>
                </a:cxn>
                <a:cxn ang="0">
                  <a:pos x="342" y="116"/>
                </a:cxn>
                <a:cxn ang="0">
                  <a:pos x="464" y="69"/>
                </a:cxn>
                <a:cxn ang="0">
                  <a:pos x="600" y="33"/>
                </a:cxn>
                <a:cxn ang="0">
                  <a:pos x="742" y="10"/>
                </a:cxn>
                <a:cxn ang="0">
                  <a:pos x="891" y="0"/>
                </a:cxn>
                <a:cxn ang="0">
                  <a:pos x="1041" y="2"/>
                </a:cxn>
                <a:cxn ang="0">
                  <a:pos x="1187" y="18"/>
                </a:cxn>
                <a:cxn ang="0">
                  <a:pos x="1327" y="48"/>
                </a:cxn>
                <a:cxn ang="0">
                  <a:pos x="1456" y="92"/>
                </a:cxn>
                <a:cxn ang="0">
                  <a:pos x="1572" y="144"/>
                </a:cxn>
                <a:cxn ang="0">
                  <a:pos x="1671" y="206"/>
                </a:cxn>
                <a:cxn ang="0">
                  <a:pos x="1752" y="278"/>
                </a:cxn>
                <a:cxn ang="0">
                  <a:pos x="1811" y="356"/>
                </a:cxn>
                <a:cxn ang="0">
                  <a:pos x="1846" y="437"/>
                </a:cxn>
                <a:cxn ang="0">
                  <a:pos x="1857" y="522"/>
                </a:cxn>
                <a:cxn ang="0">
                  <a:pos x="1846" y="605"/>
                </a:cxn>
                <a:cxn ang="0">
                  <a:pos x="1811" y="687"/>
                </a:cxn>
                <a:cxn ang="0">
                  <a:pos x="1752" y="764"/>
                </a:cxn>
                <a:cxn ang="0">
                  <a:pos x="1671" y="835"/>
                </a:cxn>
                <a:cxn ang="0">
                  <a:pos x="1572" y="898"/>
                </a:cxn>
                <a:cxn ang="0">
                  <a:pos x="1456" y="949"/>
                </a:cxn>
                <a:cxn ang="0">
                  <a:pos x="1327" y="993"/>
                </a:cxn>
                <a:cxn ang="0">
                  <a:pos x="1187" y="1022"/>
                </a:cxn>
                <a:cxn ang="0">
                  <a:pos x="1041" y="1038"/>
                </a:cxn>
                <a:cxn ang="0">
                  <a:pos x="891" y="1042"/>
                </a:cxn>
                <a:cxn ang="0">
                  <a:pos x="742" y="1032"/>
                </a:cxn>
                <a:cxn ang="0">
                  <a:pos x="600" y="1009"/>
                </a:cxn>
                <a:cxn ang="0">
                  <a:pos x="464" y="972"/>
                </a:cxn>
                <a:cxn ang="0">
                  <a:pos x="342" y="925"/>
                </a:cxn>
                <a:cxn ang="0">
                  <a:pos x="234" y="866"/>
                </a:cxn>
                <a:cxn ang="0">
                  <a:pos x="144" y="800"/>
                </a:cxn>
                <a:cxn ang="0">
                  <a:pos x="74" y="725"/>
                </a:cxn>
                <a:cxn ang="0">
                  <a:pos x="28" y="645"/>
                </a:cxn>
                <a:cxn ang="0">
                  <a:pos x="3" y="563"/>
                </a:cxn>
              </a:cxnLst>
              <a:rect l="0" t="0" r="r" b="b"/>
              <a:pathLst>
                <a:path w="1857" h="1042">
                  <a:moveTo>
                    <a:pt x="0" y="522"/>
                  </a:moveTo>
                  <a:lnTo>
                    <a:pt x="3" y="478"/>
                  </a:lnTo>
                  <a:lnTo>
                    <a:pt x="12" y="437"/>
                  </a:lnTo>
                  <a:lnTo>
                    <a:pt x="28" y="396"/>
                  </a:lnTo>
                  <a:lnTo>
                    <a:pt x="48" y="356"/>
                  </a:lnTo>
                  <a:lnTo>
                    <a:pt x="74" y="316"/>
                  </a:lnTo>
                  <a:lnTo>
                    <a:pt x="107" y="278"/>
                  </a:lnTo>
                  <a:lnTo>
                    <a:pt x="144" y="242"/>
                  </a:lnTo>
                  <a:lnTo>
                    <a:pt x="187" y="206"/>
                  </a:lnTo>
                  <a:lnTo>
                    <a:pt x="234" y="175"/>
                  </a:lnTo>
                  <a:lnTo>
                    <a:pt x="286" y="144"/>
                  </a:lnTo>
                  <a:lnTo>
                    <a:pt x="342" y="116"/>
                  </a:lnTo>
                  <a:lnTo>
                    <a:pt x="403" y="92"/>
                  </a:lnTo>
                  <a:lnTo>
                    <a:pt x="464" y="69"/>
                  </a:lnTo>
                  <a:lnTo>
                    <a:pt x="530" y="48"/>
                  </a:lnTo>
                  <a:lnTo>
                    <a:pt x="600" y="33"/>
                  </a:lnTo>
                  <a:lnTo>
                    <a:pt x="671" y="18"/>
                  </a:lnTo>
                  <a:lnTo>
                    <a:pt x="742" y="10"/>
                  </a:lnTo>
                  <a:lnTo>
                    <a:pt x="817" y="2"/>
                  </a:lnTo>
                  <a:lnTo>
                    <a:pt x="891" y="0"/>
                  </a:lnTo>
                  <a:lnTo>
                    <a:pt x="967" y="0"/>
                  </a:lnTo>
                  <a:lnTo>
                    <a:pt x="1041" y="2"/>
                  </a:lnTo>
                  <a:lnTo>
                    <a:pt x="1114" y="10"/>
                  </a:lnTo>
                  <a:lnTo>
                    <a:pt x="1187" y="18"/>
                  </a:lnTo>
                  <a:lnTo>
                    <a:pt x="1258" y="33"/>
                  </a:lnTo>
                  <a:lnTo>
                    <a:pt x="1327" y="48"/>
                  </a:lnTo>
                  <a:lnTo>
                    <a:pt x="1392" y="69"/>
                  </a:lnTo>
                  <a:lnTo>
                    <a:pt x="1456" y="92"/>
                  </a:lnTo>
                  <a:lnTo>
                    <a:pt x="1516" y="116"/>
                  </a:lnTo>
                  <a:lnTo>
                    <a:pt x="1572" y="144"/>
                  </a:lnTo>
                  <a:lnTo>
                    <a:pt x="1625" y="175"/>
                  </a:lnTo>
                  <a:lnTo>
                    <a:pt x="1671" y="206"/>
                  </a:lnTo>
                  <a:lnTo>
                    <a:pt x="1714" y="242"/>
                  </a:lnTo>
                  <a:lnTo>
                    <a:pt x="1752" y="278"/>
                  </a:lnTo>
                  <a:lnTo>
                    <a:pt x="1783" y="316"/>
                  </a:lnTo>
                  <a:lnTo>
                    <a:pt x="1811" y="356"/>
                  </a:lnTo>
                  <a:lnTo>
                    <a:pt x="1831" y="396"/>
                  </a:lnTo>
                  <a:lnTo>
                    <a:pt x="1846" y="437"/>
                  </a:lnTo>
                  <a:lnTo>
                    <a:pt x="1855" y="478"/>
                  </a:lnTo>
                  <a:lnTo>
                    <a:pt x="1857" y="522"/>
                  </a:lnTo>
                  <a:lnTo>
                    <a:pt x="1855" y="563"/>
                  </a:lnTo>
                  <a:lnTo>
                    <a:pt x="1846" y="605"/>
                  </a:lnTo>
                  <a:lnTo>
                    <a:pt x="1831" y="645"/>
                  </a:lnTo>
                  <a:lnTo>
                    <a:pt x="1811" y="687"/>
                  </a:lnTo>
                  <a:lnTo>
                    <a:pt x="1783" y="725"/>
                  </a:lnTo>
                  <a:lnTo>
                    <a:pt x="1752" y="764"/>
                  </a:lnTo>
                  <a:lnTo>
                    <a:pt x="1714" y="800"/>
                  </a:lnTo>
                  <a:lnTo>
                    <a:pt x="1671" y="835"/>
                  </a:lnTo>
                  <a:lnTo>
                    <a:pt x="1625" y="866"/>
                  </a:lnTo>
                  <a:lnTo>
                    <a:pt x="1572" y="898"/>
                  </a:lnTo>
                  <a:lnTo>
                    <a:pt x="1516" y="925"/>
                  </a:lnTo>
                  <a:lnTo>
                    <a:pt x="1456" y="949"/>
                  </a:lnTo>
                  <a:lnTo>
                    <a:pt x="1392" y="972"/>
                  </a:lnTo>
                  <a:lnTo>
                    <a:pt x="1327" y="993"/>
                  </a:lnTo>
                  <a:lnTo>
                    <a:pt x="1258" y="1009"/>
                  </a:lnTo>
                  <a:lnTo>
                    <a:pt x="1187" y="1022"/>
                  </a:lnTo>
                  <a:lnTo>
                    <a:pt x="1114" y="1032"/>
                  </a:lnTo>
                  <a:lnTo>
                    <a:pt x="1041" y="1038"/>
                  </a:lnTo>
                  <a:lnTo>
                    <a:pt x="967" y="1042"/>
                  </a:lnTo>
                  <a:lnTo>
                    <a:pt x="891" y="1042"/>
                  </a:lnTo>
                  <a:lnTo>
                    <a:pt x="817" y="1038"/>
                  </a:lnTo>
                  <a:lnTo>
                    <a:pt x="742" y="1032"/>
                  </a:lnTo>
                  <a:lnTo>
                    <a:pt x="671" y="1022"/>
                  </a:lnTo>
                  <a:lnTo>
                    <a:pt x="600" y="1009"/>
                  </a:lnTo>
                  <a:lnTo>
                    <a:pt x="530" y="993"/>
                  </a:lnTo>
                  <a:lnTo>
                    <a:pt x="464" y="972"/>
                  </a:lnTo>
                  <a:lnTo>
                    <a:pt x="403" y="949"/>
                  </a:lnTo>
                  <a:lnTo>
                    <a:pt x="342" y="925"/>
                  </a:lnTo>
                  <a:lnTo>
                    <a:pt x="286" y="898"/>
                  </a:lnTo>
                  <a:lnTo>
                    <a:pt x="234" y="866"/>
                  </a:lnTo>
                  <a:lnTo>
                    <a:pt x="187" y="835"/>
                  </a:lnTo>
                  <a:lnTo>
                    <a:pt x="144" y="800"/>
                  </a:lnTo>
                  <a:lnTo>
                    <a:pt x="107" y="764"/>
                  </a:lnTo>
                  <a:lnTo>
                    <a:pt x="74" y="725"/>
                  </a:lnTo>
                  <a:lnTo>
                    <a:pt x="48" y="687"/>
                  </a:lnTo>
                  <a:lnTo>
                    <a:pt x="28" y="645"/>
                  </a:lnTo>
                  <a:lnTo>
                    <a:pt x="12" y="605"/>
                  </a:lnTo>
                  <a:lnTo>
                    <a:pt x="3" y="563"/>
                  </a:lnTo>
                  <a:lnTo>
                    <a:pt x="0" y="522"/>
                  </a:lnTo>
                  <a:close/>
                </a:path>
              </a:pathLst>
            </a:custGeom>
            <a:solidFill>
              <a:srgbClr val="3A497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32" name="Rectangle 32"/>
            <p:cNvSpPr>
              <a:spLocks noChangeArrowheads="1"/>
            </p:cNvSpPr>
            <p:nvPr/>
          </p:nvSpPr>
          <p:spPr bwMode="auto">
            <a:xfrm>
              <a:off x="3470" y="11765"/>
              <a:ext cx="1657"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Risk Assessment</a:t>
              </a:r>
              <a:endParaRPr kumimoji="0" lang="en-US" sz="1800" b="0" i="0" u="none" strike="noStrike" cap="none" normalizeH="0" baseline="0" smtClean="0">
                <a:ln>
                  <a:noFill/>
                </a:ln>
                <a:solidFill>
                  <a:schemeClr val="tx1"/>
                </a:solidFill>
                <a:effectLst/>
                <a:latin typeface="Arial" pitchFamily="34" charset="0"/>
              </a:endParaRPr>
            </a:p>
          </p:txBody>
        </p:sp>
        <p:grpSp>
          <p:nvGrpSpPr>
            <p:cNvPr id="9" name="Group 33"/>
            <p:cNvGrpSpPr>
              <a:grpSpLocks/>
            </p:cNvGrpSpPr>
            <p:nvPr/>
          </p:nvGrpSpPr>
          <p:grpSpPr bwMode="auto">
            <a:xfrm>
              <a:off x="5108" y="11377"/>
              <a:ext cx="1238" cy="856"/>
              <a:chOff x="6743" y="7562"/>
              <a:chExt cx="1716" cy="1029"/>
            </a:xfrm>
          </p:grpSpPr>
          <p:sp>
            <p:nvSpPr>
              <p:cNvPr id="435234" name="Rectangle 34"/>
              <p:cNvSpPr>
                <a:spLocks noChangeArrowheads="1"/>
              </p:cNvSpPr>
              <p:nvPr/>
            </p:nvSpPr>
            <p:spPr bwMode="auto">
              <a:xfrm>
                <a:off x="6743" y="7562"/>
                <a:ext cx="1716" cy="102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35" name="Rectangle 35"/>
              <p:cNvSpPr>
                <a:spLocks noChangeArrowheads="1"/>
              </p:cNvSpPr>
              <p:nvPr/>
            </p:nvSpPr>
            <p:spPr bwMode="auto">
              <a:xfrm>
                <a:off x="6743" y="7562"/>
                <a:ext cx="1716" cy="1029"/>
              </a:xfrm>
              <a:prstGeom prst="rect">
                <a:avLst/>
              </a:prstGeom>
              <a:noFill/>
              <a:ln w="17780" cap="rnd">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36" name="Rectangle 36"/>
            <p:cNvSpPr>
              <a:spLocks noChangeArrowheads="1"/>
            </p:cNvSpPr>
            <p:nvPr/>
          </p:nvSpPr>
          <p:spPr bwMode="auto">
            <a:xfrm>
              <a:off x="5214" y="11550"/>
              <a:ext cx="1756"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Mitigation Options</a:t>
              </a:r>
              <a:endParaRPr kumimoji="0" lang="en-US" sz="1800" b="0" i="0" u="none" strike="noStrike" cap="none" normalizeH="0" baseline="0" smtClean="0">
                <a:ln>
                  <a:noFill/>
                </a:ln>
                <a:solidFill>
                  <a:schemeClr val="tx1"/>
                </a:solidFill>
                <a:effectLst/>
                <a:latin typeface="Arial" pitchFamily="34" charset="0"/>
              </a:endParaRPr>
            </a:p>
          </p:txBody>
        </p:sp>
        <p:sp>
          <p:nvSpPr>
            <p:cNvPr id="435237" name="Rectangle 37"/>
            <p:cNvSpPr>
              <a:spLocks noChangeArrowheads="1"/>
            </p:cNvSpPr>
            <p:nvPr/>
          </p:nvSpPr>
          <p:spPr bwMode="auto">
            <a:xfrm>
              <a:off x="5184" y="11723"/>
              <a:ext cx="1323"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Cost Analysis</a:t>
              </a:r>
              <a:endParaRPr kumimoji="0" lang="en-US" sz="1800" b="0" i="0" u="none" strike="noStrike" cap="none" normalizeH="0" baseline="0" smtClean="0">
                <a:ln>
                  <a:noFill/>
                </a:ln>
                <a:solidFill>
                  <a:schemeClr val="tx1"/>
                </a:solidFill>
                <a:effectLst/>
                <a:latin typeface="Arial" pitchFamily="34" charset="0"/>
              </a:endParaRPr>
            </a:p>
          </p:txBody>
        </p:sp>
        <p:sp>
          <p:nvSpPr>
            <p:cNvPr id="435238" name="Rectangle 38"/>
            <p:cNvSpPr>
              <a:spLocks noChangeArrowheads="1"/>
            </p:cNvSpPr>
            <p:nvPr/>
          </p:nvSpPr>
          <p:spPr bwMode="auto">
            <a:xfrm>
              <a:off x="5184" y="11900"/>
              <a:ext cx="1557"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Benefit Analysis</a:t>
              </a:r>
              <a:endParaRPr kumimoji="0" lang="en-US" sz="1800" b="0" i="0" u="none" strike="noStrike" cap="none" normalizeH="0" baseline="0" smtClean="0">
                <a:ln>
                  <a:noFill/>
                </a:ln>
                <a:solidFill>
                  <a:schemeClr val="tx1"/>
                </a:solidFill>
                <a:effectLst/>
                <a:latin typeface="Arial" pitchFamily="34" charset="0"/>
              </a:endParaRPr>
            </a:p>
          </p:txBody>
        </p:sp>
        <p:grpSp>
          <p:nvGrpSpPr>
            <p:cNvPr id="10" name="Group 39"/>
            <p:cNvGrpSpPr>
              <a:grpSpLocks/>
            </p:cNvGrpSpPr>
            <p:nvPr/>
          </p:nvGrpSpPr>
          <p:grpSpPr bwMode="auto">
            <a:xfrm>
              <a:off x="6857" y="11339"/>
              <a:ext cx="841" cy="1003"/>
              <a:chOff x="9168" y="7516"/>
              <a:chExt cx="1165" cy="1206"/>
            </a:xfrm>
          </p:grpSpPr>
          <p:sp>
            <p:nvSpPr>
              <p:cNvPr id="435240" name="Rectangle 40"/>
              <p:cNvSpPr>
                <a:spLocks noChangeArrowheads="1"/>
              </p:cNvSpPr>
              <p:nvPr/>
            </p:nvSpPr>
            <p:spPr bwMode="auto">
              <a:xfrm>
                <a:off x="9168" y="7516"/>
                <a:ext cx="1165" cy="1206"/>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41" name="Freeform 41"/>
              <p:cNvSpPr>
                <a:spLocks/>
              </p:cNvSpPr>
              <p:nvPr/>
            </p:nvSpPr>
            <p:spPr bwMode="auto">
              <a:xfrm>
                <a:off x="9169" y="7516"/>
                <a:ext cx="1162" cy="1204"/>
              </a:xfrm>
              <a:custGeom>
                <a:avLst/>
                <a:gdLst/>
                <a:ahLst/>
                <a:cxnLst>
                  <a:cxn ang="0">
                    <a:pos x="0" y="603"/>
                  </a:cxn>
                  <a:cxn ang="0">
                    <a:pos x="581" y="0"/>
                  </a:cxn>
                  <a:cxn ang="0">
                    <a:pos x="1162" y="603"/>
                  </a:cxn>
                  <a:cxn ang="0">
                    <a:pos x="581" y="1204"/>
                  </a:cxn>
                  <a:cxn ang="0">
                    <a:pos x="0" y="603"/>
                  </a:cxn>
                </a:cxnLst>
                <a:rect l="0" t="0" r="r" b="b"/>
                <a:pathLst>
                  <a:path w="1162" h="1204">
                    <a:moveTo>
                      <a:pt x="0" y="603"/>
                    </a:moveTo>
                    <a:lnTo>
                      <a:pt x="581" y="0"/>
                    </a:lnTo>
                    <a:lnTo>
                      <a:pt x="1162" y="603"/>
                    </a:lnTo>
                    <a:lnTo>
                      <a:pt x="581" y="1204"/>
                    </a:lnTo>
                    <a:lnTo>
                      <a:pt x="0" y="60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42" name="Rectangle 42"/>
              <p:cNvSpPr>
                <a:spLocks noChangeArrowheads="1"/>
              </p:cNvSpPr>
              <p:nvPr/>
            </p:nvSpPr>
            <p:spPr bwMode="auto">
              <a:xfrm>
                <a:off x="9168" y="7516"/>
                <a:ext cx="1165" cy="1206"/>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43" name="Rectangle 43"/>
            <p:cNvSpPr>
              <a:spLocks noChangeArrowheads="1"/>
            </p:cNvSpPr>
            <p:nvPr/>
          </p:nvSpPr>
          <p:spPr bwMode="auto">
            <a:xfrm>
              <a:off x="7014" y="11702"/>
              <a:ext cx="834"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Decision</a:t>
              </a:r>
              <a:endParaRPr kumimoji="0" lang="en-US" sz="1800" b="0" i="0" u="none" strike="noStrike" cap="none" normalizeH="0" baseline="0" smtClean="0">
                <a:ln>
                  <a:noFill/>
                </a:ln>
                <a:solidFill>
                  <a:schemeClr val="tx1"/>
                </a:solidFill>
                <a:effectLst/>
                <a:latin typeface="Arial" pitchFamily="34" charset="0"/>
              </a:endParaRPr>
            </a:p>
          </p:txBody>
        </p:sp>
        <p:sp>
          <p:nvSpPr>
            <p:cNvPr id="435244" name="Rectangle 44"/>
            <p:cNvSpPr>
              <a:spLocks noChangeArrowheads="1"/>
            </p:cNvSpPr>
            <p:nvPr/>
          </p:nvSpPr>
          <p:spPr bwMode="auto">
            <a:xfrm>
              <a:off x="7034" y="11881"/>
              <a:ext cx="1145"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(Risk Mgmt)</a:t>
              </a:r>
              <a:endParaRPr kumimoji="0" lang="en-US" sz="1800" b="0" i="0" u="none" strike="noStrike" cap="none" normalizeH="0" baseline="0" smtClean="0">
                <a:ln>
                  <a:noFill/>
                </a:ln>
                <a:solidFill>
                  <a:schemeClr val="tx1"/>
                </a:solidFill>
                <a:effectLst/>
                <a:latin typeface="Arial" pitchFamily="34" charset="0"/>
              </a:endParaRPr>
            </a:p>
          </p:txBody>
        </p:sp>
        <p:sp>
          <p:nvSpPr>
            <p:cNvPr id="435245" name="Rectangle 45"/>
            <p:cNvSpPr>
              <a:spLocks noChangeArrowheads="1"/>
            </p:cNvSpPr>
            <p:nvPr/>
          </p:nvSpPr>
          <p:spPr bwMode="auto">
            <a:xfrm>
              <a:off x="3126" y="13308"/>
              <a:ext cx="3264" cy="2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rgbClr val="FFFFFF"/>
                  </a:solidFill>
                  <a:effectLst/>
                  <a:latin typeface="Calibri" pitchFamily="34" charset="0"/>
                </a:rPr>
                <a:t>Vulnerability Reassessment and Risk Reduction</a:t>
              </a:r>
              <a:endParaRPr kumimoji="0" lang="en-US" sz="1400" b="0" i="0" u="none" strike="noStrike" cap="none" normalizeH="0" baseline="0" dirty="0" smtClean="0">
                <a:ln>
                  <a:noFill/>
                </a:ln>
                <a:solidFill>
                  <a:schemeClr val="tx1"/>
                </a:solidFill>
                <a:effectLst/>
                <a:latin typeface="Arial" pitchFamily="34" charset="0"/>
              </a:endParaRPr>
            </a:p>
          </p:txBody>
        </p:sp>
        <p:sp>
          <p:nvSpPr>
            <p:cNvPr id="435246" name="Freeform 46"/>
            <p:cNvSpPr>
              <a:spLocks noEditPoints="1"/>
            </p:cNvSpPr>
            <p:nvPr/>
          </p:nvSpPr>
          <p:spPr bwMode="auto">
            <a:xfrm>
              <a:off x="2264" y="12166"/>
              <a:ext cx="4582" cy="1026"/>
            </a:xfrm>
            <a:custGeom>
              <a:avLst/>
              <a:gdLst/>
              <a:ahLst/>
              <a:cxnLst>
                <a:cxn ang="0">
                  <a:pos x="6123" y="1234"/>
                </a:cxn>
                <a:cxn ang="0">
                  <a:pos x="6352" y="1177"/>
                </a:cxn>
                <a:cxn ang="0">
                  <a:pos x="5951" y="1234"/>
                </a:cxn>
                <a:cxn ang="0">
                  <a:pos x="5723" y="1177"/>
                </a:cxn>
                <a:cxn ang="0">
                  <a:pos x="5951" y="1234"/>
                </a:cxn>
                <a:cxn ang="0">
                  <a:pos x="5322" y="1234"/>
                </a:cxn>
                <a:cxn ang="0">
                  <a:pos x="5551" y="1177"/>
                </a:cxn>
                <a:cxn ang="0">
                  <a:pos x="5151" y="1234"/>
                </a:cxn>
                <a:cxn ang="0">
                  <a:pos x="4922" y="1177"/>
                </a:cxn>
                <a:cxn ang="0">
                  <a:pos x="5151" y="1234"/>
                </a:cxn>
                <a:cxn ang="0">
                  <a:pos x="4522" y="1234"/>
                </a:cxn>
                <a:cxn ang="0">
                  <a:pos x="4751" y="1177"/>
                </a:cxn>
                <a:cxn ang="0">
                  <a:pos x="4350" y="1234"/>
                </a:cxn>
                <a:cxn ang="0">
                  <a:pos x="4122" y="1177"/>
                </a:cxn>
                <a:cxn ang="0">
                  <a:pos x="4350" y="1234"/>
                </a:cxn>
                <a:cxn ang="0">
                  <a:pos x="3721" y="1234"/>
                </a:cxn>
                <a:cxn ang="0">
                  <a:pos x="3950" y="1177"/>
                </a:cxn>
                <a:cxn ang="0">
                  <a:pos x="3550" y="1234"/>
                </a:cxn>
                <a:cxn ang="0">
                  <a:pos x="3321" y="1177"/>
                </a:cxn>
                <a:cxn ang="0">
                  <a:pos x="3550" y="1234"/>
                </a:cxn>
                <a:cxn ang="0">
                  <a:pos x="2921" y="1234"/>
                </a:cxn>
                <a:cxn ang="0">
                  <a:pos x="3150" y="1177"/>
                </a:cxn>
                <a:cxn ang="0">
                  <a:pos x="2749" y="1234"/>
                </a:cxn>
                <a:cxn ang="0">
                  <a:pos x="2521" y="1177"/>
                </a:cxn>
                <a:cxn ang="0">
                  <a:pos x="2749" y="1234"/>
                </a:cxn>
                <a:cxn ang="0">
                  <a:pos x="2120" y="1234"/>
                </a:cxn>
                <a:cxn ang="0">
                  <a:pos x="2349" y="1177"/>
                </a:cxn>
                <a:cxn ang="0">
                  <a:pos x="1949" y="1234"/>
                </a:cxn>
                <a:cxn ang="0">
                  <a:pos x="1720" y="1177"/>
                </a:cxn>
                <a:cxn ang="0">
                  <a:pos x="1949" y="1234"/>
                </a:cxn>
                <a:cxn ang="0">
                  <a:pos x="1320" y="1234"/>
                </a:cxn>
                <a:cxn ang="0">
                  <a:pos x="1549" y="1177"/>
                </a:cxn>
                <a:cxn ang="0">
                  <a:pos x="1148" y="1234"/>
                </a:cxn>
                <a:cxn ang="0">
                  <a:pos x="920" y="1177"/>
                </a:cxn>
                <a:cxn ang="0">
                  <a:pos x="1148" y="1234"/>
                </a:cxn>
                <a:cxn ang="0">
                  <a:pos x="519" y="1234"/>
                </a:cxn>
                <a:cxn ang="0">
                  <a:pos x="748" y="1177"/>
                </a:cxn>
                <a:cxn ang="0">
                  <a:pos x="348" y="1234"/>
                </a:cxn>
                <a:cxn ang="0">
                  <a:pos x="119" y="1177"/>
                </a:cxn>
                <a:cxn ang="0">
                  <a:pos x="348" y="1234"/>
                </a:cxn>
                <a:cxn ang="0">
                  <a:pos x="57" y="838"/>
                </a:cxn>
                <a:cxn ang="0">
                  <a:pos x="115" y="1067"/>
                </a:cxn>
                <a:cxn ang="0">
                  <a:pos x="57" y="667"/>
                </a:cxn>
                <a:cxn ang="0">
                  <a:pos x="115" y="438"/>
                </a:cxn>
                <a:cxn ang="0">
                  <a:pos x="57" y="667"/>
                </a:cxn>
                <a:cxn ang="0">
                  <a:pos x="57" y="143"/>
                </a:cxn>
                <a:cxn ang="0">
                  <a:pos x="115" y="267"/>
                </a:cxn>
                <a:cxn ang="0">
                  <a:pos x="0" y="171"/>
                </a:cxn>
                <a:cxn ang="0">
                  <a:pos x="172" y="171"/>
                </a:cxn>
              </a:cxnLst>
              <a:rect l="0" t="0" r="r" b="b"/>
              <a:pathLst>
                <a:path w="6352" h="1234">
                  <a:moveTo>
                    <a:pt x="6352" y="1234"/>
                  </a:moveTo>
                  <a:lnTo>
                    <a:pt x="6123" y="1234"/>
                  </a:lnTo>
                  <a:lnTo>
                    <a:pt x="6123" y="1177"/>
                  </a:lnTo>
                  <a:lnTo>
                    <a:pt x="6352" y="1177"/>
                  </a:lnTo>
                  <a:lnTo>
                    <a:pt x="6352" y="1234"/>
                  </a:lnTo>
                  <a:close/>
                  <a:moveTo>
                    <a:pt x="5951" y="1234"/>
                  </a:moveTo>
                  <a:lnTo>
                    <a:pt x="5723" y="1234"/>
                  </a:lnTo>
                  <a:lnTo>
                    <a:pt x="5723" y="1177"/>
                  </a:lnTo>
                  <a:lnTo>
                    <a:pt x="5951" y="1177"/>
                  </a:lnTo>
                  <a:lnTo>
                    <a:pt x="5951" y="1234"/>
                  </a:lnTo>
                  <a:close/>
                  <a:moveTo>
                    <a:pt x="5551" y="1234"/>
                  </a:moveTo>
                  <a:lnTo>
                    <a:pt x="5322" y="1234"/>
                  </a:lnTo>
                  <a:lnTo>
                    <a:pt x="5322" y="1177"/>
                  </a:lnTo>
                  <a:lnTo>
                    <a:pt x="5551" y="1177"/>
                  </a:lnTo>
                  <a:lnTo>
                    <a:pt x="5551" y="1234"/>
                  </a:lnTo>
                  <a:close/>
                  <a:moveTo>
                    <a:pt x="5151" y="1234"/>
                  </a:moveTo>
                  <a:lnTo>
                    <a:pt x="4922" y="1234"/>
                  </a:lnTo>
                  <a:lnTo>
                    <a:pt x="4922" y="1177"/>
                  </a:lnTo>
                  <a:lnTo>
                    <a:pt x="5151" y="1177"/>
                  </a:lnTo>
                  <a:lnTo>
                    <a:pt x="5151" y="1234"/>
                  </a:lnTo>
                  <a:close/>
                  <a:moveTo>
                    <a:pt x="4751" y="1234"/>
                  </a:moveTo>
                  <a:lnTo>
                    <a:pt x="4522" y="1234"/>
                  </a:lnTo>
                  <a:lnTo>
                    <a:pt x="4522" y="1177"/>
                  </a:lnTo>
                  <a:lnTo>
                    <a:pt x="4751" y="1177"/>
                  </a:lnTo>
                  <a:lnTo>
                    <a:pt x="4751" y="1234"/>
                  </a:lnTo>
                  <a:close/>
                  <a:moveTo>
                    <a:pt x="4350" y="1234"/>
                  </a:moveTo>
                  <a:lnTo>
                    <a:pt x="4122" y="1234"/>
                  </a:lnTo>
                  <a:lnTo>
                    <a:pt x="4122" y="1177"/>
                  </a:lnTo>
                  <a:lnTo>
                    <a:pt x="4350" y="1177"/>
                  </a:lnTo>
                  <a:lnTo>
                    <a:pt x="4350" y="1234"/>
                  </a:lnTo>
                  <a:close/>
                  <a:moveTo>
                    <a:pt x="3950" y="1234"/>
                  </a:moveTo>
                  <a:lnTo>
                    <a:pt x="3721" y="1234"/>
                  </a:lnTo>
                  <a:lnTo>
                    <a:pt x="3721" y="1177"/>
                  </a:lnTo>
                  <a:lnTo>
                    <a:pt x="3950" y="1177"/>
                  </a:lnTo>
                  <a:lnTo>
                    <a:pt x="3950" y="1234"/>
                  </a:lnTo>
                  <a:close/>
                  <a:moveTo>
                    <a:pt x="3550" y="1234"/>
                  </a:moveTo>
                  <a:lnTo>
                    <a:pt x="3321" y="1234"/>
                  </a:lnTo>
                  <a:lnTo>
                    <a:pt x="3321" y="1177"/>
                  </a:lnTo>
                  <a:lnTo>
                    <a:pt x="3550" y="1177"/>
                  </a:lnTo>
                  <a:lnTo>
                    <a:pt x="3550" y="1234"/>
                  </a:lnTo>
                  <a:close/>
                  <a:moveTo>
                    <a:pt x="3150" y="1234"/>
                  </a:moveTo>
                  <a:lnTo>
                    <a:pt x="2921" y="1234"/>
                  </a:lnTo>
                  <a:lnTo>
                    <a:pt x="2921" y="1177"/>
                  </a:lnTo>
                  <a:lnTo>
                    <a:pt x="3150" y="1177"/>
                  </a:lnTo>
                  <a:lnTo>
                    <a:pt x="3150" y="1234"/>
                  </a:lnTo>
                  <a:close/>
                  <a:moveTo>
                    <a:pt x="2749" y="1234"/>
                  </a:moveTo>
                  <a:lnTo>
                    <a:pt x="2521" y="1234"/>
                  </a:lnTo>
                  <a:lnTo>
                    <a:pt x="2521" y="1177"/>
                  </a:lnTo>
                  <a:lnTo>
                    <a:pt x="2749" y="1177"/>
                  </a:lnTo>
                  <a:lnTo>
                    <a:pt x="2749" y="1234"/>
                  </a:lnTo>
                  <a:close/>
                  <a:moveTo>
                    <a:pt x="2349" y="1234"/>
                  </a:moveTo>
                  <a:lnTo>
                    <a:pt x="2120" y="1234"/>
                  </a:lnTo>
                  <a:lnTo>
                    <a:pt x="2120" y="1177"/>
                  </a:lnTo>
                  <a:lnTo>
                    <a:pt x="2349" y="1177"/>
                  </a:lnTo>
                  <a:lnTo>
                    <a:pt x="2349" y="1234"/>
                  </a:lnTo>
                  <a:close/>
                  <a:moveTo>
                    <a:pt x="1949" y="1234"/>
                  </a:moveTo>
                  <a:lnTo>
                    <a:pt x="1720" y="1234"/>
                  </a:lnTo>
                  <a:lnTo>
                    <a:pt x="1720" y="1177"/>
                  </a:lnTo>
                  <a:lnTo>
                    <a:pt x="1949" y="1177"/>
                  </a:lnTo>
                  <a:lnTo>
                    <a:pt x="1949" y="1234"/>
                  </a:lnTo>
                  <a:close/>
                  <a:moveTo>
                    <a:pt x="1549" y="1234"/>
                  </a:moveTo>
                  <a:lnTo>
                    <a:pt x="1320" y="1234"/>
                  </a:lnTo>
                  <a:lnTo>
                    <a:pt x="1320" y="1177"/>
                  </a:lnTo>
                  <a:lnTo>
                    <a:pt x="1549" y="1177"/>
                  </a:lnTo>
                  <a:lnTo>
                    <a:pt x="1549" y="1234"/>
                  </a:lnTo>
                  <a:close/>
                  <a:moveTo>
                    <a:pt x="1148" y="1234"/>
                  </a:moveTo>
                  <a:lnTo>
                    <a:pt x="920" y="1234"/>
                  </a:lnTo>
                  <a:lnTo>
                    <a:pt x="920" y="1177"/>
                  </a:lnTo>
                  <a:lnTo>
                    <a:pt x="1148" y="1177"/>
                  </a:lnTo>
                  <a:lnTo>
                    <a:pt x="1148" y="1234"/>
                  </a:lnTo>
                  <a:close/>
                  <a:moveTo>
                    <a:pt x="748" y="1234"/>
                  </a:moveTo>
                  <a:lnTo>
                    <a:pt x="519" y="1234"/>
                  </a:lnTo>
                  <a:lnTo>
                    <a:pt x="519" y="1177"/>
                  </a:lnTo>
                  <a:lnTo>
                    <a:pt x="748" y="1177"/>
                  </a:lnTo>
                  <a:lnTo>
                    <a:pt x="748" y="1234"/>
                  </a:lnTo>
                  <a:close/>
                  <a:moveTo>
                    <a:pt x="348" y="1234"/>
                  </a:moveTo>
                  <a:lnTo>
                    <a:pt x="119" y="1234"/>
                  </a:lnTo>
                  <a:lnTo>
                    <a:pt x="119" y="1177"/>
                  </a:lnTo>
                  <a:lnTo>
                    <a:pt x="348" y="1177"/>
                  </a:lnTo>
                  <a:lnTo>
                    <a:pt x="348" y="1234"/>
                  </a:lnTo>
                  <a:close/>
                  <a:moveTo>
                    <a:pt x="57" y="1067"/>
                  </a:moveTo>
                  <a:lnTo>
                    <a:pt x="57" y="838"/>
                  </a:lnTo>
                  <a:lnTo>
                    <a:pt x="115" y="838"/>
                  </a:lnTo>
                  <a:lnTo>
                    <a:pt x="115" y="1067"/>
                  </a:lnTo>
                  <a:lnTo>
                    <a:pt x="57" y="1067"/>
                  </a:lnTo>
                  <a:close/>
                  <a:moveTo>
                    <a:pt x="57" y="667"/>
                  </a:moveTo>
                  <a:lnTo>
                    <a:pt x="57" y="438"/>
                  </a:lnTo>
                  <a:lnTo>
                    <a:pt x="115" y="438"/>
                  </a:lnTo>
                  <a:lnTo>
                    <a:pt x="115" y="667"/>
                  </a:lnTo>
                  <a:lnTo>
                    <a:pt x="57" y="667"/>
                  </a:lnTo>
                  <a:close/>
                  <a:moveTo>
                    <a:pt x="57" y="267"/>
                  </a:moveTo>
                  <a:lnTo>
                    <a:pt x="57" y="143"/>
                  </a:lnTo>
                  <a:lnTo>
                    <a:pt x="115" y="143"/>
                  </a:lnTo>
                  <a:lnTo>
                    <a:pt x="115" y="267"/>
                  </a:lnTo>
                  <a:lnTo>
                    <a:pt x="57" y="267"/>
                  </a:lnTo>
                  <a:close/>
                  <a:moveTo>
                    <a:pt x="0" y="171"/>
                  </a:moveTo>
                  <a:lnTo>
                    <a:pt x="86" y="0"/>
                  </a:lnTo>
                  <a:lnTo>
                    <a:pt x="172" y="171"/>
                  </a:lnTo>
                  <a:lnTo>
                    <a:pt x="0" y="171"/>
                  </a:lnTo>
                  <a:close/>
                </a:path>
              </a:pathLst>
            </a:custGeom>
            <a:solidFill>
              <a:srgbClr val="808080"/>
            </a:solidFill>
            <a:ln w="635"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35247" name="Freeform 47"/>
            <p:cNvSpPr>
              <a:spLocks/>
            </p:cNvSpPr>
            <p:nvPr/>
          </p:nvSpPr>
          <p:spPr bwMode="auto">
            <a:xfrm>
              <a:off x="2821" y="11553"/>
              <a:ext cx="518" cy="588"/>
            </a:xfrm>
            <a:custGeom>
              <a:avLst/>
              <a:gdLst/>
              <a:ahLst/>
              <a:cxnLst>
                <a:cxn ang="0">
                  <a:pos x="359" y="0"/>
                </a:cxn>
                <a:cxn ang="0">
                  <a:pos x="359" y="191"/>
                </a:cxn>
                <a:cxn ang="0">
                  <a:pos x="0" y="191"/>
                </a:cxn>
                <a:cxn ang="0">
                  <a:pos x="0" y="517"/>
                </a:cxn>
                <a:cxn ang="0">
                  <a:pos x="359" y="517"/>
                </a:cxn>
                <a:cxn ang="0">
                  <a:pos x="359" y="707"/>
                </a:cxn>
                <a:cxn ang="0">
                  <a:pos x="718" y="354"/>
                </a:cxn>
                <a:cxn ang="0">
                  <a:pos x="359" y="0"/>
                </a:cxn>
              </a:cxnLst>
              <a:rect l="0" t="0" r="r" b="b"/>
              <a:pathLst>
                <a:path w="718" h="707">
                  <a:moveTo>
                    <a:pt x="359" y="0"/>
                  </a:moveTo>
                  <a:lnTo>
                    <a:pt x="359" y="191"/>
                  </a:lnTo>
                  <a:lnTo>
                    <a:pt x="0" y="191"/>
                  </a:lnTo>
                  <a:lnTo>
                    <a:pt x="0" y="517"/>
                  </a:lnTo>
                  <a:lnTo>
                    <a:pt x="359" y="517"/>
                  </a:lnTo>
                  <a:lnTo>
                    <a:pt x="359" y="707"/>
                  </a:lnTo>
                  <a:lnTo>
                    <a:pt x="718" y="354"/>
                  </a:lnTo>
                  <a:lnTo>
                    <a:pt x="35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48" name="Freeform 48"/>
            <p:cNvSpPr>
              <a:spLocks/>
            </p:cNvSpPr>
            <p:nvPr/>
          </p:nvSpPr>
          <p:spPr bwMode="auto">
            <a:xfrm>
              <a:off x="4603" y="11553"/>
              <a:ext cx="518" cy="588"/>
            </a:xfrm>
            <a:custGeom>
              <a:avLst/>
              <a:gdLst/>
              <a:ahLst/>
              <a:cxnLst>
                <a:cxn ang="0">
                  <a:pos x="359" y="0"/>
                </a:cxn>
                <a:cxn ang="0">
                  <a:pos x="359" y="191"/>
                </a:cxn>
                <a:cxn ang="0">
                  <a:pos x="0" y="191"/>
                </a:cxn>
                <a:cxn ang="0">
                  <a:pos x="0" y="517"/>
                </a:cxn>
                <a:cxn ang="0">
                  <a:pos x="359" y="517"/>
                </a:cxn>
                <a:cxn ang="0">
                  <a:pos x="359" y="707"/>
                </a:cxn>
                <a:cxn ang="0">
                  <a:pos x="718" y="354"/>
                </a:cxn>
                <a:cxn ang="0">
                  <a:pos x="359" y="0"/>
                </a:cxn>
              </a:cxnLst>
              <a:rect l="0" t="0" r="r" b="b"/>
              <a:pathLst>
                <a:path w="718" h="707">
                  <a:moveTo>
                    <a:pt x="359" y="0"/>
                  </a:moveTo>
                  <a:lnTo>
                    <a:pt x="359" y="191"/>
                  </a:lnTo>
                  <a:lnTo>
                    <a:pt x="0" y="191"/>
                  </a:lnTo>
                  <a:lnTo>
                    <a:pt x="0" y="517"/>
                  </a:lnTo>
                  <a:lnTo>
                    <a:pt x="359" y="517"/>
                  </a:lnTo>
                  <a:lnTo>
                    <a:pt x="359" y="707"/>
                  </a:lnTo>
                  <a:lnTo>
                    <a:pt x="718" y="354"/>
                  </a:lnTo>
                  <a:lnTo>
                    <a:pt x="359"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49" name="Freeform 49"/>
            <p:cNvSpPr>
              <a:spLocks/>
            </p:cNvSpPr>
            <p:nvPr/>
          </p:nvSpPr>
          <p:spPr bwMode="auto">
            <a:xfrm>
              <a:off x="2061" y="10801"/>
              <a:ext cx="510" cy="596"/>
            </a:xfrm>
            <a:custGeom>
              <a:avLst/>
              <a:gdLst/>
              <a:ahLst/>
              <a:cxnLst>
                <a:cxn ang="0">
                  <a:pos x="707" y="359"/>
                </a:cxn>
                <a:cxn ang="0">
                  <a:pos x="516" y="359"/>
                </a:cxn>
                <a:cxn ang="0">
                  <a:pos x="516" y="0"/>
                </a:cxn>
                <a:cxn ang="0">
                  <a:pos x="190" y="0"/>
                </a:cxn>
                <a:cxn ang="0">
                  <a:pos x="190" y="359"/>
                </a:cxn>
                <a:cxn ang="0">
                  <a:pos x="0" y="359"/>
                </a:cxn>
                <a:cxn ang="0">
                  <a:pos x="353" y="718"/>
                </a:cxn>
                <a:cxn ang="0">
                  <a:pos x="707" y="359"/>
                </a:cxn>
              </a:cxnLst>
              <a:rect l="0" t="0" r="r" b="b"/>
              <a:pathLst>
                <a:path w="707" h="718">
                  <a:moveTo>
                    <a:pt x="707" y="359"/>
                  </a:moveTo>
                  <a:lnTo>
                    <a:pt x="516" y="359"/>
                  </a:lnTo>
                  <a:lnTo>
                    <a:pt x="516" y="0"/>
                  </a:lnTo>
                  <a:lnTo>
                    <a:pt x="190" y="0"/>
                  </a:lnTo>
                  <a:lnTo>
                    <a:pt x="190" y="359"/>
                  </a:lnTo>
                  <a:lnTo>
                    <a:pt x="0" y="359"/>
                  </a:lnTo>
                  <a:lnTo>
                    <a:pt x="353" y="718"/>
                  </a:lnTo>
                  <a:lnTo>
                    <a:pt x="707" y="3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50" name="Freeform 50"/>
            <p:cNvSpPr>
              <a:spLocks/>
            </p:cNvSpPr>
            <p:nvPr/>
          </p:nvSpPr>
          <p:spPr bwMode="auto">
            <a:xfrm>
              <a:off x="3775" y="10795"/>
              <a:ext cx="510" cy="597"/>
            </a:xfrm>
            <a:custGeom>
              <a:avLst/>
              <a:gdLst/>
              <a:ahLst/>
              <a:cxnLst>
                <a:cxn ang="0">
                  <a:pos x="707" y="360"/>
                </a:cxn>
                <a:cxn ang="0">
                  <a:pos x="516" y="360"/>
                </a:cxn>
                <a:cxn ang="0">
                  <a:pos x="516" y="0"/>
                </a:cxn>
                <a:cxn ang="0">
                  <a:pos x="191" y="0"/>
                </a:cxn>
                <a:cxn ang="0">
                  <a:pos x="191" y="360"/>
                </a:cxn>
                <a:cxn ang="0">
                  <a:pos x="0" y="360"/>
                </a:cxn>
                <a:cxn ang="0">
                  <a:pos x="353" y="719"/>
                </a:cxn>
                <a:cxn ang="0">
                  <a:pos x="707" y="360"/>
                </a:cxn>
              </a:cxnLst>
              <a:rect l="0" t="0" r="r" b="b"/>
              <a:pathLst>
                <a:path w="707" h="719">
                  <a:moveTo>
                    <a:pt x="707" y="360"/>
                  </a:moveTo>
                  <a:lnTo>
                    <a:pt x="516" y="360"/>
                  </a:lnTo>
                  <a:lnTo>
                    <a:pt x="516" y="0"/>
                  </a:lnTo>
                  <a:lnTo>
                    <a:pt x="191" y="0"/>
                  </a:lnTo>
                  <a:lnTo>
                    <a:pt x="191" y="360"/>
                  </a:lnTo>
                  <a:lnTo>
                    <a:pt x="0" y="360"/>
                  </a:lnTo>
                  <a:lnTo>
                    <a:pt x="353" y="719"/>
                  </a:lnTo>
                  <a:lnTo>
                    <a:pt x="707" y="3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51"/>
            <p:cNvGrpSpPr>
              <a:grpSpLocks/>
            </p:cNvGrpSpPr>
            <p:nvPr/>
          </p:nvGrpSpPr>
          <p:grpSpPr bwMode="auto">
            <a:xfrm>
              <a:off x="6846" y="12873"/>
              <a:ext cx="870" cy="591"/>
              <a:chOff x="9153" y="9361"/>
              <a:chExt cx="1205" cy="711"/>
            </a:xfrm>
          </p:grpSpPr>
          <p:sp>
            <p:nvSpPr>
              <p:cNvPr id="435252" name="Rectangle 52"/>
              <p:cNvSpPr>
                <a:spLocks noChangeArrowheads="1"/>
              </p:cNvSpPr>
              <p:nvPr/>
            </p:nvSpPr>
            <p:spPr bwMode="auto">
              <a:xfrm>
                <a:off x="9153" y="9361"/>
                <a:ext cx="1205" cy="711"/>
              </a:xfrm>
              <a:prstGeom prst="rect">
                <a:avLst/>
              </a:prstGeom>
              <a:solidFill>
                <a:srgbClr val="909EC6"/>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53" name="Rectangle 53"/>
              <p:cNvSpPr>
                <a:spLocks noChangeArrowheads="1"/>
              </p:cNvSpPr>
              <p:nvPr/>
            </p:nvSpPr>
            <p:spPr bwMode="auto">
              <a:xfrm>
                <a:off x="9153" y="9361"/>
                <a:ext cx="1205" cy="711"/>
              </a:xfrm>
              <a:prstGeom prst="rect">
                <a:avLst/>
              </a:prstGeom>
              <a:noFill/>
              <a:ln w="5715" cap="rnd">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54" name="Rectangle 54"/>
            <p:cNvSpPr>
              <a:spLocks noChangeArrowheads="1"/>
            </p:cNvSpPr>
            <p:nvPr/>
          </p:nvSpPr>
          <p:spPr bwMode="auto">
            <a:xfrm>
              <a:off x="6919" y="12945"/>
              <a:ext cx="724" cy="442"/>
            </a:xfrm>
            <a:prstGeom prst="rect">
              <a:avLst/>
            </a:prstGeom>
            <a:solidFill>
              <a:srgbClr val="909EC6"/>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55" name="Rectangle 55"/>
            <p:cNvSpPr>
              <a:spLocks noChangeArrowheads="1"/>
            </p:cNvSpPr>
            <p:nvPr/>
          </p:nvSpPr>
          <p:spPr bwMode="auto">
            <a:xfrm>
              <a:off x="7007" y="12956"/>
              <a:ext cx="945"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Mitigation</a:t>
              </a:r>
              <a:endParaRPr kumimoji="0" lang="en-US" sz="1800" b="0" i="0" u="none" strike="noStrike" cap="none" normalizeH="0" baseline="0" smtClean="0">
                <a:ln>
                  <a:noFill/>
                </a:ln>
                <a:solidFill>
                  <a:schemeClr val="tx1"/>
                </a:solidFill>
                <a:effectLst/>
                <a:latin typeface="Arial" pitchFamily="34" charset="0"/>
              </a:endParaRPr>
            </a:p>
          </p:txBody>
        </p:sp>
        <p:sp>
          <p:nvSpPr>
            <p:cNvPr id="435256" name="Rectangle 56"/>
            <p:cNvSpPr>
              <a:spLocks noChangeArrowheads="1"/>
            </p:cNvSpPr>
            <p:nvPr/>
          </p:nvSpPr>
          <p:spPr bwMode="auto">
            <a:xfrm>
              <a:off x="7070" y="13221"/>
              <a:ext cx="734" cy="4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Calibri" pitchFamily="34" charset="0"/>
                </a:rPr>
                <a:t>Actions</a:t>
              </a:r>
              <a:endParaRPr kumimoji="0" lang="en-US" sz="1800" b="0" i="0" u="none" strike="noStrike" cap="none" normalizeH="0" baseline="0" smtClean="0">
                <a:ln>
                  <a:noFill/>
                </a:ln>
                <a:solidFill>
                  <a:schemeClr val="tx1"/>
                </a:solidFill>
                <a:effectLst/>
                <a:latin typeface="Arial" pitchFamily="34" charset="0"/>
              </a:endParaRPr>
            </a:p>
          </p:txBody>
        </p:sp>
        <p:sp>
          <p:nvSpPr>
            <p:cNvPr id="435257" name="Freeform 57"/>
            <p:cNvSpPr>
              <a:spLocks noEditPoints="1"/>
            </p:cNvSpPr>
            <p:nvPr/>
          </p:nvSpPr>
          <p:spPr bwMode="auto">
            <a:xfrm>
              <a:off x="7254" y="12411"/>
              <a:ext cx="41" cy="411"/>
            </a:xfrm>
            <a:custGeom>
              <a:avLst/>
              <a:gdLst/>
              <a:ahLst/>
              <a:cxnLst>
                <a:cxn ang="0">
                  <a:pos x="0" y="494"/>
                </a:cxn>
                <a:cxn ang="0">
                  <a:pos x="0" y="266"/>
                </a:cxn>
                <a:cxn ang="0">
                  <a:pos x="57" y="266"/>
                </a:cxn>
                <a:cxn ang="0">
                  <a:pos x="57" y="494"/>
                </a:cxn>
                <a:cxn ang="0">
                  <a:pos x="0" y="494"/>
                </a:cxn>
                <a:cxn ang="0">
                  <a:pos x="0" y="94"/>
                </a:cxn>
                <a:cxn ang="0">
                  <a:pos x="0" y="0"/>
                </a:cxn>
                <a:cxn ang="0">
                  <a:pos x="57" y="0"/>
                </a:cxn>
                <a:cxn ang="0">
                  <a:pos x="57" y="94"/>
                </a:cxn>
                <a:cxn ang="0">
                  <a:pos x="0" y="94"/>
                </a:cxn>
              </a:cxnLst>
              <a:rect l="0" t="0" r="r" b="b"/>
              <a:pathLst>
                <a:path w="57" h="494">
                  <a:moveTo>
                    <a:pt x="0" y="494"/>
                  </a:moveTo>
                  <a:lnTo>
                    <a:pt x="0" y="266"/>
                  </a:lnTo>
                  <a:lnTo>
                    <a:pt x="57" y="266"/>
                  </a:lnTo>
                  <a:lnTo>
                    <a:pt x="57" y="494"/>
                  </a:lnTo>
                  <a:lnTo>
                    <a:pt x="0" y="494"/>
                  </a:lnTo>
                  <a:close/>
                  <a:moveTo>
                    <a:pt x="0" y="94"/>
                  </a:moveTo>
                  <a:lnTo>
                    <a:pt x="0" y="0"/>
                  </a:lnTo>
                  <a:lnTo>
                    <a:pt x="57" y="0"/>
                  </a:lnTo>
                  <a:lnTo>
                    <a:pt x="57" y="94"/>
                  </a:lnTo>
                  <a:lnTo>
                    <a:pt x="0" y="94"/>
                  </a:lnTo>
                  <a:close/>
                </a:path>
              </a:pathLst>
            </a:custGeom>
            <a:solidFill>
              <a:srgbClr val="808080"/>
            </a:solidFill>
            <a:ln w="635"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35258" name="Freeform 58"/>
            <p:cNvSpPr>
              <a:spLocks/>
            </p:cNvSpPr>
            <p:nvPr/>
          </p:nvSpPr>
          <p:spPr bwMode="auto">
            <a:xfrm>
              <a:off x="6348" y="11554"/>
              <a:ext cx="518" cy="587"/>
            </a:xfrm>
            <a:custGeom>
              <a:avLst/>
              <a:gdLst/>
              <a:ahLst/>
              <a:cxnLst>
                <a:cxn ang="0">
                  <a:pos x="359" y="0"/>
                </a:cxn>
                <a:cxn ang="0">
                  <a:pos x="359" y="190"/>
                </a:cxn>
                <a:cxn ang="0">
                  <a:pos x="0" y="190"/>
                </a:cxn>
                <a:cxn ang="0">
                  <a:pos x="0" y="516"/>
                </a:cxn>
                <a:cxn ang="0">
                  <a:pos x="359" y="516"/>
                </a:cxn>
                <a:cxn ang="0">
                  <a:pos x="359" y="707"/>
                </a:cxn>
                <a:cxn ang="0">
                  <a:pos x="718" y="353"/>
                </a:cxn>
                <a:cxn ang="0">
                  <a:pos x="359" y="0"/>
                </a:cxn>
              </a:cxnLst>
              <a:rect l="0" t="0" r="r" b="b"/>
              <a:pathLst>
                <a:path w="718" h="707">
                  <a:moveTo>
                    <a:pt x="359" y="0"/>
                  </a:moveTo>
                  <a:lnTo>
                    <a:pt x="359" y="190"/>
                  </a:lnTo>
                  <a:lnTo>
                    <a:pt x="0" y="190"/>
                  </a:lnTo>
                  <a:lnTo>
                    <a:pt x="0" y="516"/>
                  </a:lnTo>
                  <a:lnTo>
                    <a:pt x="359" y="516"/>
                  </a:lnTo>
                  <a:lnTo>
                    <a:pt x="359" y="707"/>
                  </a:lnTo>
                  <a:lnTo>
                    <a:pt x="718" y="353"/>
                  </a:lnTo>
                  <a:lnTo>
                    <a:pt x="359"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59" name="Rectangle 59"/>
            <p:cNvSpPr>
              <a:spLocks noChangeArrowheads="1"/>
            </p:cNvSpPr>
            <p:nvPr/>
          </p:nvSpPr>
          <p:spPr bwMode="auto">
            <a:xfrm>
              <a:off x="1801" y="10144"/>
              <a:ext cx="1661" cy="637"/>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60" name="Rectangle 60"/>
            <p:cNvSpPr>
              <a:spLocks noChangeArrowheads="1"/>
            </p:cNvSpPr>
            <p:nvPr/>
          </p:nvSpPr>
          <p:spPr bwMode="auto">
            <a:xfrm>
              <a:off x="2140" y="10280"/>
              <a:ext cx="1068" cy="408"/>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Calibri" pitchFamily="34" charset="0"/>
                </a:rPr>
                <a:t>Threat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Calibri" pitchFamily="34" charset="0"/>
                </a:rPr>
                <a:t>Assessmen</a:t>
              </a:r>
              <a:r>
                <a:rPr kumimoji="0" lang="en-US" sz="1100" b="1" i="0" u="none" strike="noStrike" cap="none" normalizeH="0" baseline="0" dirty="0" smtClean="0">
                  <a:ln>
                    <a:noFill/>
                  </a:ln>
                  <a:solidFill>
                    <a:srgbClr val="FFFFFF"/>
                  </a:solidFill>
                  <a:effectLst/>
                  <a:latin typeface="Calibri" pitchFamily="34" charset="0"/>
                </a:rPr>
                <a:t>t</a:t>
              </a:r>
              <a:endParaRPr kumimoji="0" lang="en-US" sz="1800" b="0" i="0" u="none" strike="noStrike" cap="none" normalizeH="0" baseline="0" dirty="0" smtClean="0">
                <a:ln>
                  <a:noFill/>
                </a:ln>
                <a:solidFill>
                  <a:schemeClr val="tx1"/>
                </a:solidFill>
                <a:effectLst/>
                <a:latin typeface="Arial" pitchFamily="34" charset="0"/>
              </a:endParaRPr>
            </a:p>
          </p:txBody>
        </p:sp>
        <p:grpSp>
          <p:nvGrpSpPr>
            <p:cNvPr id="12" name="Group 61"/>
            <p:cNvGrpSpPr>
              <a:grpSpLocks/>
            </p:cNvGrpSpPr>
            <p:nvPr/>
          </p:nvGrpSpPr>
          <p:grpSpPr bwMode="auto">
            <a:xfrm>
              <a:off x="1542" y="11530"/>
              <a:ext cx="1279" cy="635"/>
              <a:chOff x="2199" y="7745"/>
              <a:chExt cx="1374" cy="765"/>
            </a:xfrm>
          </p:grpSpPr>
          <p:sp>
            <p:nvSpPr>
              <p:cNvPr id="435262" name="Rectangle 62"/>
              <p:cNvSpPr>
                <a:spLocks noChangeArrowheads="1"/>
              </p:cNvSpPr>
              <p:nvPr/>
            </p:nvSpPr>
            <p:spPr bwMode="auto">
              <a:xfrm>
                <a:off x="2199" y="7745"/>
                <a:ext cx="1373" cy="765"/>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435263" name="Picture 63"/>
              <p:cNvPicPr>
                <a:picLocks noChangeArrowheads="1"/>
              </p:cNvPicPr>
              <p:nvPr/>
            </p:nvPicPr>
            <p:blipFill>
              <a:blip r:embed="rId4"/>
              <a:srcRect/>
              <a:stretch>
                <a:fillRect/>
              </a:stretch>
            </p:blipFill>
            <p:spPr bwMode="auto">
              <a:xfrm>
                <a:off x="2201" y="7745"/>
                <a:ext cx="1372" cy="765"/>
              </a:xfrm>
              <a:prstGeom prst="rect">
                <a:avLst/>
              </a:prstGeom>
              <a:noFill/>
              <a:ln w="9525">
                <a:noFill/>
                <a:miter lim="800000"/>
                <a:headEnd/>
                <a:tailEnd/>
              </a:ln>
            </p:spPr>
          </p:pic>
          <p:sp>
            <p:nvSpPr>
              <p:cNvPr id="435264" name="Rectangle 64"/>
              <p:cNvSpPr>
                <a:spLocks noChangeArrowheads="1"/>
              </p:cNvSpPr>
              <p:nvPr/>
            </p:nvSpPr>
            <p:spPr bwMode="auto">
              <a:xfrm>
                <a:off x="2199" y="7745"/>
                <a:ext cx="1373" cy="765"/>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65" name="Rectangle 65"/>
            <p:cNvSpPr>
              <a:spLocks noChangeArrowheads="1"/>
            </p:cNvSpPr>
            <p:nvPr/>
          </p:nvSpPr>
          <p:spPr bwMode="auto">
            <a:xfrm>
              <a:off x="1693" y="11518"/>
              <a:ext cx="1253" cy="51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rPr>
                <a:t>Vulnerability Assessment</a:t>
              </a:r>
              <a:endParaRPr kumimoji="0" lang="en-US" sz="1600" b="0" i="0" u="none" strike="noStrike" cap="none" normalizeH="0" baseline="0" dirty="0" smtClean="0">
                <a:ln>
                  <a:noFill/>
                </a:ln>
                <a:solidFill>
                  <a:schemeClr val="tx1"/>
                </a:solidFill>
                <a:effectLst/>
                <a:latin typeface="Arial" pitchFamily="34" charset="0"/>
              </a:endParaRPr>
            </a:p>
          </p:txBody>
        </p:sp>
        <p:grpSp>
          <p:nvGrpSpPr>
            <p:cNvPr id="13" name="Group 66"/>
            <p:cNvGrpSpPr>
              <a:grpSpLocks/>
            </p:cNvGrpSpPr>
            <p:nvPr/>
          </p:nvGrpSpPr>
          <p:grpSpPr bwMode="auto">
            <a:xfrm>
              <a:off x="1327" y="10160"/>
              <a:ext cx="3559" cy="572"/>
              <a:chOff x="2799" y="6097"/>
              <a:chExt cx="2858" cy="688"/>
            </a:xfrm>
          </p:grpSpPr>
          <p:sp>
            <p:nvSpPr>
              <p:cNvPr id="435269" name="Rectangle 69"/>
              <p:cNvSpPr>
                <a:spLocks noChangeArrowheads="1"/>
              </p:cNvSpPr>
              <p:nvPr/>
            </p:nvSpPr>
            <p:spPr bwMode="auto">
              <a:xfrm>
                <a:off x="4285" y="6097"/>
                <a:ext cx="1372" cy="687"/>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z="1600" b="1" dirty="0" smtClean="0">
                    <a:solidFill>
                      <a:srgbClr val="FFFFFF"/>
                    </a:solidFill>
                    <a:latin typeface="Calibri" pitchFamily="34" charset="0"/>
                  </a:rPr>
                  <a:t>Impact Assessment</a:t>
                </a:r>
                <a:endParaRPr lang="en-US" sz="1600" dirty="0" smtClean="0">
                  <a:latin typeface="Arial" pitchFamily="34" charset="0"/>
                </a:endParaRPr>
              </a:p>
              <a:p>
                <a:endParaRPr lang="en-US" sz="1600" dirty="0"/>
              </a:p>
            </p:txBody>
          </p:sp>
          <p:sp>
            <p:nvSpPr>
              <p:cNvPr id="435267" name="Rectangle 67"/>
              <p:cNvSpPr>
                <a:spLocks noChangeArrowheads="1"/>
              </p:cNvSpPr>
              <p:nvPr/>
            </p:nvSpPr>
            <p:spPr bwMode="auto">
              <a:xfrm>
                <a:off x="2799" y="6098"/>
                <a:ext cx="1370" cy="687"/>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r>
                  <a:rPr lang="en-US" sz="1600" b="1" dirty="0" smtClean="0">
                    <a:solidFill>
                      <a:srgbClr val="FFFFFF"/>
                    </a:solidFill>
                    <a:latin typeface="Calibri" pitchFamily="34" charset="0"/>
                  </a:rPr>
                  <a:t>Threat /Risk Assessment</a:t>
                </a:r>
                <a:endParaRPr lang="en-US" sz="1600" dirty="0" smtClean="0">
                  <a:latin typeface="Arial" pitchFamily="34" charset="0"/>
                </a:endParaRPr>
              </a:p>
              <a:p>
                <a:endParaRPr lang="en-US" sz="1600" dirty="0"/>
              </a:p>
            </p:txBody>
          </p:sp>
        </p:grpSp>
        <p:sp>
          <p:nvSpPr>
            <p:cNvPr id="435271" name="Freeform 71"/>
            <p:cNvSpPr>
              <a:spLocks/>
            </p:cNvSpPr>
            <p:nvPr/>
          </p:nvSpPr>
          <p:spPr bwMode="auto">
            <a:xfrm>
              <a:off x="3329" y="11415"/>
              <a:ext cx="1340" cy="866"/>
            </a:xfrm>
            <a:custGeom>
              <a:avLst/>
              <a:gdLst/>
              <a:ahLst/>
              <a:cxnLst>
                <a:cxn ang="0">
                  <a:pos x="3" y="478"/>
                </a:cxn>
                <a:cxn ang="0">
                  <a:pos x="28" y="396"/>
                </a:cxn>
                <a:cxn ang="0">
                  <a:pos x="74" y="316"/>
                </a:cxn>
                <a:cxn ang="0">
                  <a:pos x="144" y="242"/>
                </a:cxn>
                <a:cxn ang="0">
                  <a:pos x="234" y="175"/>
                </a:cxn>
                <a:cxn ang="0">
                  <a:pos x="342" y="116"/>
                </a:cxn>
                <a:cxn ang="0">
                  <a:pos x="464" y="69"/>
                </a:cxn>
                <a:cxn ang="0">
                  <a:pos x="600" y="33"/>
                </a:cxn>
                <a:cxn ang="0">
                  <a:pos x="742" y="10"/>
                </a:cxn>
                <a:cxn ang="0">
                  <a:pos x="891" y="0"/>
                </a:cxn>
                <a:cxn ang="0">
                  <a:pos x="1041" y="2"/>
                </a:cxn>
                <a:cxn ang="0">
                  <a:pos x="1187" y="18"/>
                </a:cxn>
                <a:cxn ang="0">
                  <a:pos x="1327" y="48"/>
                </a:cxn>
                <a:cxn ang="0">
                  <a:pos x="1456" y="92"/>
                </a:cxn>
                <a:cxn ang="0">
                  <a:pos x="1572" y="144"/>
                </a:cxn>
                <a:cxn ang="0">
                  <a:pos x="1671" y="206"/>
                </a:cxn>
                <a:cxn ang="0">
                  <a:pos x="1752" y="278"/>
                </a:cxn>
                <a:cxn ang="0">
                  <a:pos x="1811" y="356"/>
                </a:cxn>
                <a:cxn ang="0">
                  <a:pos x="1846" y="437"/>
                </a:cxn>
                <a:cxn ang="0">
                  <a:pos x="1857" y="522"/>
                </a:cxn>
                <a:cxn ang="0">
                  <a:pos x="1846" y="605"/>
                </a:cxn>
                <a:cxn ang="0">
                  <a:pos x="1811" y="687"/>
                </a:cxn>
                <a:cxn ang="0">
                  <a:pos x="1752" y="764"/>
                </a:cxn>
                <a:cxn ang="0">
                  <a:pos x="1671" y="835"/>
                </a:cxn>
                <a:cxn ang="0">
                  <a:pos x="1572" y="898"/>
                </a:cxn>
                <a:cxn ang="0">
                  <a:pos x="1456" y="949"/>
                </a:cxn>
                <a:cxn ang="0">
                  <a:pos x="1327" y="993"/>
                </a:cxn>
                <a:cxn ang="0">
                  <a:pos x="1187" y="1022"/>
                </a:cxn>
                <a:cxn ang="0">
                  <a:pos x="1041" y="1038"/>
                </a:cxn>
                <a:cxn ang="0">
                  <a:pos x="891" y="1042"/>
                </a:cxn>
                <a:cxn ang="0">
                  <a:pos x="742" y="1032"/>
                </a:cxn>
                <a:cxn ang="0">
                  <a:pos x="600" y="1009"/>
                </a:cxn>
                <a:cxn ang="0">
                  <a:pos x="464" y="972"/>
                </a:cxn>
                <a:cxn ang="0">
                  <a:pos x="342" y="925"/>
                </a:cxn>
                <a:cxn ang="0">
                  <a:pos x="234" y="866"/>
                </a:cxn>
                <a:cxn ang="0">
                  <a:pos x="144" y="800"/>
                </a:cxn>
                <a:cxn ang="0">
                  <a:pos x="74" y="725"/>
                </a:cxn>
                <a:cxn ang="0">
                  <a:pos x="28" y="645"/>
                </a:cxn>
                <a:cxn ang="0">
                  <a:pos x="3" y="563"/>
                </a:cxn>
              </a:cxnLst>
              <a:rect l="0" t="0" r="r" b="b"/>
              <a:pathLst>
                <a:path w="1857" h="1042">
                  <a:moveTo>
                    <a:pt x="0" y="522"/>
                  </a:moveTo>
                  <a:lnTo>
                    <a:pt x="3" y="478"/>
                  </a:lnTo>
                  <a:lnTo>
                    <a:pt x="12" y="437"/>
                  </a:lnTo>
                  <a:lnTo>
                    <a:pt x="28" y="396"/>
                  </a:lnTo>
                  <a:lnTo>
                    <a:pt x="48" y="356"/>
                  </a:lnTo>
                  <a:lnTo>
                    <a:pt x="74" y="316"/>
                  </a:lnTo>
                  <a:lnTo>
                    <a:pt x="107" y="278"/>
                  </a:lnTo>
                  <a:lnTo>
                    <a:pt x="144" y="242"/>
                  </a:lnTo>
                  <a:lnTo>
                    <a:pt x="187" y="206"/>
                  </a:lnTo>
                  <a:lnTo>
                    <a:pt x="234" y="175"/>
                  </a:lnTo>
                  <a:lnTo>
                    <a:pt x="286" y="144"/>
                  </a:lnTo>
                  <a:lnTo>
                    <a:pt x="342" y="116"/>
                  </a:lnTo>
                  <a:lnTo>
                    <a:pt x="403" y="92"/>
                  </a:lnTo>
                  <a:lnTo>
                    <a:pt x="464" y="69"/>
                  </a:lnTo>
                  <a:lnTo>
                    <a:pt x="530" y="48"/>
                  </a:lnTo>
                  <a:lnTo>
                    <a:pt x="600" y="33"/>
                  </a:lnTo>
                  <a:lnTo>
                    <a:pt x="671" y="18"/>
                  </a:lnTo>
                  <a:lnTo>
                    <a:pt x="742" y="10"/>
                  </a:lnTo>
                  <a:lnTo>
                    <a:pt x="817" y="2"/>
                  </a:lnTo>
                  <a:lnTo>
                    <a:pt x="891" y="0"/>
                  </a:lnTo>
                  <a:lnTo>
                    <a:pt x="967" y="0"/>
                  </a:lnTo>
                  <a:lnTo>
                    <a:pt x="1041" y="2"/>
                  </a:lnTo>
                  <a:lnTo>
                    <a:pt x="1114" y="10"/>
                  </a:lnTo>
                  <a:lnTo>
                    <a:pt x="1187" y="18"/>
                  </a:lnTo>
                  <a:lnTo>
                    <a:pt x="1258" y="33"/>
                  </a:lnTo>
                  <a:lnTo>
                    <a:pt x="1327" y="48"/>
                  </a:lnTo>
                  <a:lnTo>
                    <a:pt x="1392" y="69"/>
                  </a:lnTo>
                  <a:lnTo>
                    <a:pt x="1456" y="92"/>
                  </a:lnTo>
                  <a:lnTo>
                    <a:pt x="1516" y="116"/>
                  </a:lnTo>
                  <a:lnTo>
                    <a:pt x="1572" y="144"/>
                  </a:lnTo>
                  <a:lnTo>
                    <a:pt x="1625" y="175"/>
                  </a:lnTo>
                  <a:lnTo>
                    <a:pt x="1671" y="206"/>
                  </a:lnTo>
                  <a:lnTo>
                    <a:pt x="1714" y="242"/>
                  </a:lnTo>
                  <a:lnTo>
                    <a:pt x="1752" y="278"/>
                  </a:lnTo>
                  <a:lnTo>
                    <a:pt x="1783" y="316"/>
                  </a:lnTo>
                  <a:lnTo>
                    <a:pt x="1811" y="356"/>
                  </a:lnTo>
                  <a:lnTo>
                    <a:pt x="1831" y="396"/>
                  </a:lnTo>
                  <a:lnTo>
                    <a:pt x="1846" y="437"/>
                  </a:lnTo>
                  <a:lnTo>
                    <a:pt x="1855" y="478"/>
                  </a:lnTo>
                  <a:lnTo>
                    <a:pt x="1857" y="522"/>
                  </a:lnTo>
                  <a:lnTo>
                    <a:pt x="1855" y="563"/>
                  </a:lnTo>
                  <a:lnTo>
                    <a:pt x="1846" y="605"/>
                  </a:lnTo>
                  <a:lnTo>
                    <a:pt x="1831" y="645"/>
                  </a:lnTo>
                  <a:lnTo>
                    <a:pt x="1811" y="687"/>
                  </a:lnTo>
                  <a:lnTo>
                    <a:pt x="1783" y="725"/>
                  </a:lnTo>
                  <a:lnTo>
                    <a:pt x="1752" y="764"/>
                  </a:lnTo>
                  <a:lnTo>
                    <a:pt x="1714" y="800"/>
                  </a:lnTo>
                  <a:lnTo>
                    <a:pt x="1671" y="835"/>
                  </a:lnTo>
                  <a:lnTo>
                    <a:pt x="1625" y="866"/>
                  </a:lnTo>
                  <a:lnTo>
                    <a:pt x="1572" y="898"/>
                  </a:lnTo>
                  <a:lnTo>
                    <a:pt x="1516" y="925"/>
                  </a:lnTo>
                  <a:lnTo>
                    <a:pt x="1456" y="949"/>
                  </a:lnTo>
                  <a:lnTo>
                    <a:pt x="1392" y="972"/>
                  </a:lnTo>
                  <a:lnTo>
                    <a:pt x="1327" y="993"/>
                  </a:lnTo>
                  <a:lnTo>
                    <a:pt x="1258" y="1009"/>
                  </a:lnTo>
                  <a:lnTo>
                    <a:pt x="1187" y="1022"/>
                  </a:lnTo>
                  <a:lnTo>
                    <a:pt x="1114" y="1032"/>
                  </a:lnTo>
                  <a:lnTo>
                    <a:pt x="1041" y="1038"/>
                  </a:lnTo>
                  <a:lnTo>
                    <a:pt x="967" y="1042"/>
                  </a:lnTo>
                  <a:lnTo>
                    <a:pt x="891" y="1042"/>
                  </a:lnTo>
                  <a:lnTo>
                    <a:pt x="817" y="1038"/>
                  </a:lnTo>
                  <a:lnTo>
                    <a:pt x="742" y="1032"/>
                  </a:lnTo>
                  <a:lnTo>
                    <a:pt x="671" y="1022"/>
                  </a:lnTo>
                  <a:lnTo>
                    <a:pt x="600" y="1009"/>
                  </a:lnTo>
                  <a:lnTo>
                    <a:pt x="530" y="993"/>
                  </a:lnTo>
                  <a:lnTo>
                    <a:pt x="464" y="972"/>
                  </a:lnTo>
                  <a:lnTo>
                    <a:pt x="403" y="949"/>
                  </a:lnTo>
                  <a:lnTo>
                    <a:pt x="342" y="925"/>
                  </a:lnTo>
                  <a:lnTo>
                    <a:pt x="286" y="898"/>
                  </a:lnTo>
                  <a:lnTo>
                    <a:pt x="234" y="866"/>
                  </a:lnTo>
                  <a:lnTo>
                    <a:pt x="187" y="835"/>
                  </a:lnTo>
                  <a:lnTo>
                    <a:pt x="144" y="800"/>
                  </a:lnTo>
                  <a:lnTo>
                    <a:pt x="107" y="764"/>
                  </a:lnTo>
                  <a:lnTo>
                    <a:pt x="74" y="725"/>
                  </a:lnTo>
                  <a:lnTo>
                    <a:pt x="48" y="687"/>
                  </a:lnTo>
                  <a:lnTo>
                    <a:pt x="28" y="645"/>
                  </a:lnTo>
                  <a:lnTo>
                    <a:pt x="12" y="605"/>
                  </a:lnTo>
                  <a:lnTo>
                    <a:pt x="3" y="563"/>
                  </a:lnTo>
                  <a:lnTo>
                    <a:pt x="0" y="522"/>
                  </a:lnTo>
                  <a:close/>
                </a:path>
              </a:pathLst>
            </a:custGeom>
            <a:solidFill>
              <a:srgbClr val="3A497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72" name="Rectangle 72"/>
            <p:cNvSpPr>
              <a:spLocks noChangeArrowheads="1"/>
            </p:cNvSpPr>
            <p:nvPr/>
          </p:nvSpPr>
          <p:spPr bwMode="auto">
            <a:xfrm>
              <a:off x="3315" y="11699"/>
              <a:ext cx="1061" cy="383"/>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rPr>
                <a:t>Risk  Assessment</a:t>
              </a:r>
              <a:endParaRPr kumimoji="0" lang="en-US" sz="1600" b="0" i="0" u="none" strike="noStrike" cap="none" normalizeH="0" baseline="0" dirty="0" smtClean="0">
                <a:ln>
                  <a:noFill/>
                </a:ln>
                <a:solidFill>
                  <a:schemeClr val="tx1"/>
                </a:solidFill>
                <a:effectLst/>
                <a:latin typeface="Arial" pitchFamily="34" charset="0"/>
              </a:endParaRPr>
            </a:p>
          </p:txBody>
        </p:sp>
        <p:grpSp>
          <p:nvGrpSpPr>
            <p:cNvPr id="14" name="Group 73"/>
            <p:cNvGrpSpPr>
              <a:grpSpLocks/>
            </p:cNvGrpSpPr>
            <p:nvPr/>
          </p:nvGrpSpPr>
          <p:grpSpPr bwMode="auto">
            <a:xfrm>
              <a:off x="5108" y="11377"/>
              <a:ext cx="1238" cy="856"/>
              <a:chOff x="6743" y="7562"/>
              <a:chExt cx="1716" cy="1029"/>
            </a:xfrm>
          </p:grpSpPr>
          <p:sp>
            <p:nvSpPr>
              <p:cNvPr id="435274" name="Rectangle 74"/>
              <p:cNvSpPr>
                <a:spLocks noChangeArrowheads="1"/>
              </p:cNvSpPr>
              <p:nvPr/>
            </p:nvSpPr>
            <p:spPr bwMode="auto">
              <a:xfrm>
                <a:off x="6743" y="7562"/>
                <a:ext cx="1716" cy="1029"/>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pPr lvl="0" fontAlgn="base">
                  <a:spcBef>
                    <a:spcPct val="0"/>
                  </a:spcBef>
                  <a:spcAft>
                    <a:spcPct val="0"/>
                  </a:spcAft>
                </a:pPr>
                <a:r>
                  <a:rPr lang="en-US" b="1" dirty="0" smtClean="0">
                    <a:latin typeface="Calibri" pitchFamily="34" charset="0"/>
                  </a:rPr>
                  <a:t>Mitigation </a:t>
                </a:r>
              </a:p>
              <a:p>
                <a:pPr lvl="0" fontAlgn="base">
                  <a:spcBef>
                    <a:spcPct val="0"/>
                  </a:spcBef>
                  <a:spcAft>
                    <a:spcPct val="0"/>
                  </a:spcAft>
                </a:pPr>
                <a:r>
                  <a:rPr lang="en-US" b="1" dirty="0" smtClean="0">
                    <a:latin typeface="Calibri" pitchFamily="34" charset="0"/>
                  </a:rPr>
                  <a:t>Activities</a:t>
                </a:r>
                <a:endParaRPr lang="en-US" sz="4400" dirty="0" smtClean="0">
                  <a:latin typeface="Arial" pitchFamily="34" charset="0"/>
                </a:endParaRPr>
              </a:p>
            </p:txBody>
          </p:sp>
          <p:sp>
            <p:nvSpPr>
              <p:cNvPr id="435275" name="Rectangle 75"/>
              <p:cNvSpPr>
                <a:spLocks noChangeArrowheads="1"/>
              </p:cNvSpPr>
              <p:nvPr/>
            </p:nvSpPr>
            <p:spPr bwMode="auto">
              <a:xfrm>
                <a:off x="6743" y="7562"/>
                <a:ext cx="1716" cy="1029"/>
              </a:xfrm>
              <a:prstGeom prst="rect">
                <a:avLst/>
              </a:prstGeom>
              <a:noFill/>
              <a:ln w="17780" cap="rnd">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76"/>
            <p:cNvGrpSpPr>
              <a:grpSpLocks/>
            </p:cNvGrpSpPr>
            <p:nvPr/>
          </p:nvGrpSpPr>
          <p:grpSpPr bwMode="auto">
            <a:xfrm>
              <a:off x="6857" y="11339"/>
              <a:ext cx="1345" cy="1003"/>
              <a:chOff x="9168" y="7516"/>
              <a:chExt cx="1165" cy="1206"/>
            </a:xfrm>
          </p:grpSpPr>
          <p:sp>
            <p:nvSpPr>
              <p:cNvPr id="435277" name="Rectangle 77"/>
              <p:cNvSpPr>
                <a:spLocks noChangeArrowheads="1"/>
              </p:cNvSpPr>
              <p:nvPr/>
            </p:nvSpPr>
            <p:spPr bwMode="auto">
              <a:xfrm>
                <a:off x="9168" y="7516"/>
                <a:ext cx="1165" cy="1206"/>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78" name="Freeform 78"/>
              <p:cNvSpPr>
                <a:spLocks/>
              </p:cNvSpPr>
              <p:nvPr/>
            </p:nvSpPr>
            <p:spPr bwMode="auto">
              <a:xfrm>
                <a:off x="9169" y="7516"/>
                <a:ext cx="1162" cy="1204"/>
              </a:xfrm>
              <a:custGeom>
                <a:avLst/>
                <a:gdLst/>
                <a:ahLst/>
                <a:cxnLst>
                  <a:cxn ang="0">
                    <a:pos x="0" y="603"/>
                  </a:cxn>
                  <a:cxn ang="0">
                    <a:pos x="581" y="0"/>
                  </a:cxn>
                  <a:cxn ang="0">
                    <a:pos x="1162" y="603"/>
                  </a:cxn>
                  <a:cxn ang="0">
                    <a:pos x="581" y="1204"/>
                  </a:cxn>
                  <a:cxn ang="0">
                    <a:pos x="0" y="603"/>
                  </a:cxn>
                </a:cxnLst>
                <a:rect l="0" t="0" r="r" b="b"/>
                <a:pathLst>
                  <a:path w="1162" h="1204">
                    <a:moveTo>
                      <a:pt x="0" y="603"/>
                    </a:moveTo>
                    <a:lnTo>
                      <a:pt x="581" y="0"/>
                    </a:lnTo>
                    <a:lnTo>
                      <a:pt x="1162" y="603"/>
                    </a:lnTo>
                    <a:lnTo>
                      <a:pt x="581" y="1204"/>
                    </a:lnTo>
                    <a:lnTo>
                      <a:pt x="0" y="60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79" name="Rectangle 79"/>
              <p:cNvSpPr>
                <a:spLocks noChangeArrowheads="1"/>
              </p:cNvSpPr>
              <p:nvPr/>
            </p:nvSpPr>
            <p:spPr bwMode="auto">
              <a:xfrm>
                <a:off x="9168" y="7516"/>
                <a:ext cx="1165" cy="1206"/>
              </a:xfrm>
              <a:prstGeom prst="rect">
                <a:avLst/>
              </a:prstGeom>
              <a:solidFill>
                <a:srgbClr val="3A497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80" name="Rectangle 80"/>
            <p:cNvSpPr>
              <a:spLocks noChangeArrowheads="1"/>
            </p:cNvSpPr>
            <p:nvPr/>
          </p:nvSpPr>
          <p:spPr bwMode="auto">
            <a:xfrm>
              <a:off x="6936" y="11670"/>
              <a:ext cx="2304" cy="2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rPr>
                <a:t>Risk Management (Decision) </a:t>
              </a:r>
              <a:endParaRPr kumimoji="0" lang="en-US" sz="1600" b="0" i="0" u="none" strike="noStrike" cap="none" normalizeH="0" baseline="0" dirty="0" smtClean="0">
                <a:ln>
                  <a:noFill/>
                </a:ln>
                <a:solidFill>
                  <a:schemeClr val="tx1"/>
                </a:solidFill>
                <a:effectLst/>
                <a:latin typeface="Arial" pitchFamily="34" charset="0"/>
              </a:endParaRPr>
            </a:p>
          </p:txBody>
        </p:sp>
        <p:sp>
          <p:nvSpPr>
            <p:cNvPr id="435282" name="Rectangle 82"/>
            <p:cNvSpPr>
              <a:spLocks noChangeArrowheads="1"/>
            </p:cNvSpPr>
            <p:nvPr/>
          </p:nvSpPr>
          <p:spPr bwMode="auto">
            <a:xfrm>
              <a:off x="2776" y="12812"/>
              <a:ext cx="4182" cy="31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noFill/>
                  </a:ln>
                  <a:solidFill>
                    <a:schemeClr val="bg2"/>
                  </a:solidFill>
                  <a:effectLst/>
                  <a:latin typeface="Calibri" pitchFamily="34" charset="0"/>
                </a:rPr>
                <a:t>Vulnerability Reassessment and Risk Reduction</a:t>
              </a:r>
              <a:endParaRPr kumimoji="0" lang="en-US" b="0" i="0" u="none" strike="noStrike" cap="none" normalizeH="0" baseline="0" dirty="0" smtClean="0">
                <a:ln>
                  <a:noFill/>
                </a:ln>
                <a:solidFill>
                  <a:schemeClr val="bg2"/>
                </a:solidFill>
                <a:effectLst/>
                <a:latin typeface="Arial" pitchFamily="34" charset="0"/>
              </a:endParaRPr>
            </a:p>
          </p:txBody>
        </p:sp>
        <p:sp>
          <p:nvSpPr>
            <p:cNvPr id="435283" name="Freeform 83"/>
            <p:cNvSpPr>
              <a:spLocks noEditPoints="1"/>
            </p:cNvSpPr>
            <p:nvPr/>
          </p:nvSpPr>
          <p:spPr bwMode="auto">
            <a:xfrm>
              <a:off x="2264" y="12166"/>
              <a:ext cx="4582" cy="1026"/>
            </a:xfrm>
            <a:custGeom>
              <a:avLst/>
              <a:gdLst/>
              <a:ahLst/>
              <a:cxnLst>
                <a:cxn ang="0">
                  <a:pos x="6123" y="1234"/>
                </a:cxn>
                <a:cxn ang="0">
                  <a:pos x="6352" y="1177"/>
                </a:cxn>
                <a:cxn ang="0">
                  <a:pos x="5951" y="1234"/>
                </a:cxn>
                <a:cxn ang="0">
                  <a:pos x="5723" y="1177"/>
                </a:cxn>
                <a:cxn ang="0">
                  <a:pos x="5951" y="1234"/>
                </a:cxn>
                <a:cxn ang="0">
                  <a:pos x="5322" y="1234"/>
                </a:cxn>
                <a:cxn ang="0">
                  <a:pos x="5551" y="1177"/>
                </a:cxn>
                <a:cxn ang="0">
                  <a:pos x="5151" y="1234"/>
                </a:cxn>
                <a:cxn ang="0">
                  <a:pos x="4922" y="1177"/>
                </a:cxn>
                <a:cxn ang="0">
                  <a:pos x="5151" y="1234"/>
                </a:cxn>
                <a:cxn ang="0">
                  <a:pos x="4522" y="1234"/>
                </a:cxn>
                <a:cxn ang="0">
                  <a:pos x="4751" y="1177"/>
                </a:cxn>
                <a:cxn ang="0">
                  <a:pos x="4350" y="1234"/>
                </a:cxn>
                <a:cxn ang="0">
                  <a:pos x="4122" y="1177"/>
                </a:cxn>
                <a:cxn ang="0">
                  <a:pos x="4350" y="1234"/>
                </a:cxn>
                <a:cxn ang="0">
                  <a:pos x="3721" y="1234"/>
                </a:cxn>
                <a:cxn ang="0">
                  <a:pos x="3950" y="1177"/>
                </a:cxn>
                <a:cxn ang="0">
                  <a:pos x="3550" y="1234"/>
                </a:cxn>
                <a:cxn ang="0">
                  <a:pos x="3321" y="1177"/>
                </a:cxn>
                <a:cxn ang="0">
                  <a:pos x="3550" y="1234"/>
                </a:cxn>
                <a:cxn ang="0">
                  <a:pos x="2921" y="1234"/>
                </a:cxn>
                <a:cxn ang="0">
                  <a:pos x="3150" y="1177"/>
                </a:cxn>
                <a:cxn ang="0">
                  <a:pos x="2749" y="1234"/>
                </a:cxn>
                <a:cxn ang="0">
                  <a:pos x="2521" y="1177"/>
                </a:cxn>
                <a:cxn ang="0">
                  <a:pos x="2749" y="1234"/>
                </a:cxn>
                <a:cxn ang="0">
                  <a:pos x="2120" y="1234"/>
                </a:cxn>
                <a:cxn ang="0">
                  <a:pos x="2349" y="1177"/>
                </a:cxn>
                <a:cxn ang="0">
                  <a:pos x="1949" y="1234"/>
                </a:cxn>
                <a:cxn ang="0">
                  <a:pos x="1720" y="1177"/>
                </a:cxn>
                <a:cxn ang="0">
                  <a:pos x="1949" y="1234"/>
                </a:cxn>
                <a:cxn ang="0">
                  <a:pos x="1320" y="1234"/>
                </a:cxn>
                <a:cxn ang="0">
                  <a:pos x="1549" y="1177"/>
                </a:cxn>
                <a:cxn ang="0">
                  <a:pos x="1148" y="1234"/>
                </a:cxn>
                <a:cxn ang="0">
                  <a:pos x="920" y="1177"/>
                </a:cxn>
                <a:cxn ang="0">
                  <a:pos x="1148" y="1234"/>
                </a:cxn>
                <a:cxn ang="0">
                  <a:pos x="519" y="1234"/>
                </a:cxn>
                <a:cxn ang="0">
                  <a:pos x="748" y="1177"/>
                </a:cxn>
                <a:cxn ang="0">
                  <a:pos x="348" y="1234"/>
                </a:cxn>
                <a:cxn ang="0">
                  <a:pos x="119" y="1177"/>
                </a:cxn>
                <a:cxn ang="0">
                  <a:pos x="348" y="1234"/>
                </a:cxn>
                <a:cxn ang="0">
                  <a:pos x="57" y="838"/>
                </a:cxn>
                <a:cxn ang="0">
                  <a:pos x="115" y="1067"/>
                </a:cxn>
                <a:cxn ang="0">
                  <a:pos x="57" y="667"/>
                </a:cxn>
                <a:cxn ang="0">
                  <a:pos x="115" y="438"/>
                </a:cxn>
                <a:cxn ang="0">
                  <a:pos x="57" y="667"/>
                </a:cxn>
                <a:cxn ang="0">
                  <a:pos x="57" y="143"/>
                </a:cxn>
                <a:cxn ang="0">
                  <a:pos x="115" y="267"/>
                </a:cxn>
                <a:cxn ang="0">
                  <a:pos x="0" y="171"/>
                </a:cxn>
                <a:cxn ang="0">
                  <a:pos x="172" y="171"/>
                </a:cxn>
              </a:cxnLst>
              <a:rect l="0" t="0" r="r" b="b"/>
              <a:pathLst>
                <a:path w="6352" h="1234">
                  <a:moveTo>
                    <a:pt x="6352" y="1234"/>
                  </a:moveTo>
                  <a:lnTo>
                    <a:pt x="6123" y="1234"/>
                  </a:lnTo>
                  <a:lnTo>
                    <a:pt x="6123" y="1177"/>
                  </a:lnTo>
                  <a:lnTo>
                    <a:pt x="6352" y="1177"/>
                  </a:lnTo>
                  <a:lnTo>
                    <a:pt x="6352" y="1234"/>
                  </a:lnTo>
                  <a:close/>
                  <a:moveTo>
                    <a:pt x="5951" y="1234"/>
                  </a:moveTo>
                  <a:lnTo>
                    <a:pt x="5723" y="1234"/>
                  </a:lnTo>
                  <a:lnTo>
                    <a:pt x="5723" y="1177"/>
                  </a:lnTo>
                  <a:lnTo>
                    <a:pt x="5951" y="1177"/>
                  </a:lnTo>
                  <a:lnTo>
                    <a:pt x="5951" y="1234"/>
                  </a:lnTo>
                  <a:close/>
                  <a:moveTo>
                    <a:pt x="5551" y="1234"/>
                  </a:moveTo>
                  <a:lnTo>
                    <a:pt x="5322" y="1234"/>
                  </a:lnTo>
                  <a:lnTo>
                    <a:pt x="5322" y="1177"/>
                  </a:lnTo>
                  <a:lnTo>
                    <a:pt x="5551" y="1177"/>
                  </a:lnTo>
                  <a:lnTo>
                    <a:pt x="5551" y="1234"/>
                  </a:lnTo>
                  <a:close/>
                  <a:moveTo>
                    <a:pt x="5151" y="1234"/>
                  </a:moveTo>
                  <a:lnTo>
                    <a:pt x="4922" y="1234"/>
                  </a:lnTo>
                  <a:lnTo>
                    <a:pt x="4922" y="1177"/>
                  </a:lnTo>
                  <a:lnTo>
                    <a:pt x="5151" y="1177"/>
                  </a:lnTo>
                  <a:lnTo>
                    <a:pt x="5151" y="1234"/>
                  </a:lnTo>
                  <a:close/>
                  <a:moveTo>
                    <a:pt x="4751" y="1234"/>
                  </a:moveTo>
                  <a:lnTo>
                    <a:pt x="4522" y="1234"/>
                  </a:lnTo>
                  <a:lnTo>
                    <a:pt x="4522" y="1177"/>
                  </a:lnTo>
                  <a:lnTo>
                    <a:pt x="4751" y="1177"/>
                  </a:lnTo>
                  <a:lnTo>
                    <a:pt x="4751" y="1234"/>
                  </a:lnTo>
                  <a:close/>
                  <a:moveTo>
                    <a:pt x="4350" y="1234"/>
                  </a:moveTo>
                  <a:lnTo>
                    <a:pt x="4122" y="1234"/>
                  </a:lnTo>
                  <a:lnTo>
                    <a:pt x="4122" y="1177"/>
                  </a:lnTo>
                  <a:lnTo>
                    <a:pt x="4350" y="1177"/>
                  </a:lnTo>
                  <a:lnTo>
                    <a:pt x="4350" y="1234"/>
                  </a:lnTo>
                  <a:close/>
                  <a:moveTo>
                    <a:pt x="3950" y="1234"/>
                  </a:moveTo>
                  <a:lnTo>
                    <a:pt x="3721" y="1234"/>
                  </a:lnTo>
                  <a:lnTo>
                    <a:pt x="3721" y="1177"/>
                  </a:lnTo>
                  <a:lnTo>
                    <a:pt x="3950" y="1177"/>
                  </a:lnTo>
                  <a:lnTo>
                    <a:pt x="3950" y="1234"/>
                  </a:lnTo>
                  <a:close/>
                  <a:moveTo>
                    <a:pt x="3550" y="1234"/>
                  </a:moveTo>
                  <a:lnTo>
                    <a:pt x="3321" y="1234"/>
                  </a:lnTo>
                  <a:lnTo>
                    <a:pt x="3321" y="1177"/>
                  </a:lnTo>
                  <a:lnTo>
                    <a:pt x="3550" y="1177"/>
                  </a:lnTo>
                  <a:lnTo>
                    <a:pt x="3550" y="1234"/>
                  </a:lnTo>
                  <a:close/>
                  <a:moveTo>
                    <a:pt x="3150" y="1234"/>
                  </a:moveTo>
                  <a:lnTo>
                    <a:pt x="2921" y="1234"/>
                  </a:lnTo>
                  <a:lnTo>
                    <a:pt x="2921" y="1177"/>
                  </a:lnTo>
                  <a:lnTo>
                    <a:pt x="3150" y="1177"/>
                  </a:lnTo>
                  <a:lnTo>
                    <a:pt x="3150" y="1234"/>
                  </a:lnTo>
                  <a:close/>
                  <a:moveTo>
                    <a:pt x="2749" y="1234"/>
                  </a:moveTo>
                  <a:lnTo>
                    <a:pt x="2521" y="1234"/>
                  </a:lnTo>
                  <a:lnTo>
                    <a:pt x="2521" y="1177"/>
                  </a:lnTo>
                  <a:lnTo>
                    <a:pt x="2749" y="1177"/>
                  </a:lnTo>
                  <a:lnTo>
                    <a:pt x="2749" y="1234"/>
                  </a:lnTo>
                  <a:close/>
                  <a:moveTo>
                    <a:pt x="2349" y="1234"/>
                  </a:moveTo>
                  <a:lnTo>
                    <a:pt x="2120" y="1234"/>
                  </a:lnTo>
                  <a:lnTo>
                    <a:pt x="2120" y="1177"/>
                  </a:lnTo>
                  <a:lnTo>
                    <a:pt x="2349" y="1177"/>
                  </a:lnTo>
                  <a:lnTo>
                    <a:pt x="2349" y="1234"/>
                  </a:lnTo>
                  <a:close/>
                  <a:moveTo>
                    <a:pt x="1949" y="1234"/>
                  </a:moveTo>
                  <a:lnTo>
                    <a:pt x="1720" y="1234"/>
                  </a:lnTo>
                  <a:lnTo>
                    <a:pt x="1720" y="1177"/>
                  </a:lnTo>
                  <a:lnTo>
                    <a:pt x="1949" y="1177"/>
                  </a:lnTo>
                  <a:lnTo>
                    <a:pt x="1949" y="1234"/>
                  </a:lnTo>
                  <a:close/>
                  <a:moveTo>
                    <a:pt x="1549" y="1234"/>
                  </a:moveTo>
                  <a:lnTo>
                    <a:pt x="1320" y="1234"/>
                  </a:lnTo>
                  <a:lnTo>
                    <a:pt x="1320" y="1177"/>
                  </a:lnTo>
                  <a:lnTo>
                    <a:pt x="1549" y="1177"/>
                  </a:lnTo>
                  <a:lnTo>
                    <a:pt x="1549" y="1234"/>
                  </a:lnTo>
                  <a:close/>
                  <a:moveTo>
                    <a:pt x="1148" y="1234"/>
                  </a:moveTo>
                  <a:lnTo>
                    <a:pt x="920" y="1234"/>
                  </a:lnTo>
                  <a:lnTo>
                    <a:pt x="920" y="1177"/>
                  </a:lnTo>
                  <a:lnTo>
                    <a:pt x="1148" y="1177"/>
                  </a:lnTo>
                  <a:lnTo>
                    <a:pt x="1148" y="1234"/>
                  </a:lnTo>
                  <a:close/>
                  <a:moveTo>
                    <a:pt x="748" y="1234"/>
                  </a:moveTo>
                  <a:lnTo>
                    <a:pt x="519" y="1234"/>
                  </a:lnTo>
                  <a:lnTo>
                    <a:pt x="519" y="1177"/>
                  </a:lnTo>
                  <a:lnTo>
                    <a:pt x="748" y="1177"/>
                  </a:lnTo>
                  <a:lnTo>
                    <a:pt x="748" y="1234"/>
                  </a:lnTo>
                  <a:close/>
                  <a:moveTo>
                    <a:pt x="348" y="1234"/>
                  </a:moveTo>
                  <a:lnTo>
                    <a:pt x="119" y="1234"/>
                  </a:lnTo>
                  <a:lnTo>
                    <a:pt x="119" y="1177"/>
                  </a:lnTo>
                  <a:lnTo>
                    <a:pt x="348" y="1177"/>
                  </a:lnTo>
                  <a:lnTo>
                    <a:pt x="348" y="1234"/>
                  </a:lnTo>
                  <a:close/>
                  <a:moveTo>
                    <a:pt x="57" y="1067"/>
                  </a:moveTo>
                  <a:lnTo>
                    <a:pt x="57" y="838"/>
                  </a:lnTo>
                  <a:lnTo>
                    <a:pt x="115" y="838"/>
                  </a:lnTo>
                  <a:lnTo>
                    <a:pt x="115" y="1067"/>
                  </a:lnTo>
                  <a:lnTo>
                    <a:pt x="57" y="1067"/>
                  </a:lnTo>
                  <a:close/>
                  <a:moveTo>
                    <a:pt x="57" y="667"/>
                  </a:moveTo>
                  <a:lnTo>
                    <a:pt x="57" y="438"/>
                  </a:lnTo>
                  <a:lnTo>
                    <a:pt x="115" y="438"/>
                  </a:lnTo>
                  <a:lnTo>
                    <a:pt x="115" y="667"/>
                  </a:lnTo>
                  <a:lnTo>
                    <a:pt x="57" y="667"/>
                  </a:lnTo>
                  <a:close/>
                  <a:moveTo>
                    <a:pt x="57" y="267"/>
                  </a:moveTo>
                  <a:lnTo>
                    <a:pt x="57" y="143"/>
                  </a:lnTo>
                  <a:lnTo>
                    <a:pt x="115" y="143"/>
                  </a:lnTo>
                  <a:lnTo>
                    <a:pt x="115" y="267"/>
                  </a:lnTo>
                  <a:lnTo>
                    <a:pt x="57" y="267"/>
                  </a:lnTo>
                  <a:close/>
                  <a:moveTo>
                    <a:pt x="0" y="171"/>
                  </a:moveTo>
                  <a:lnTo>
                    <a:pt x="86" y="0"/>
                  </a:lnTo>
                  <a:lnTo>
                    <a:pt x="172" y="171"/>
                  </a:lnTo>
                  <a:lnTo>
                    <a:pt x="0" y="171"/>
                  </a:lnTo>
                  <a:close/>
                </a:path>
              </a:pathLst>
            </a:custGeom>
            <a:solidFill>
              <a:srgbClr val="808080"/>
            </a:solidFill>
            <a:ln w="635" cap="flat">
              <a:solidFill>
                <a:schemeClr val="accent1"/>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35284" name="Freeform 84"/>
            <p:cNvSpPr>
              <a:spLocks/>
            </p:cNvSpPr>
            <p:nvPr/>
          </p:nvSpPr>
          <p:spPr bwMode="auto">
            <a:xfrm>
              <a:off x="2821" y="11553"/>
              <a:ext cx="518" cy="588"/>
            </a:xfrm>
            <a:custGeom>
              <a:avLst/>
              <a:gdLst/>
              <a:ahLst/>
              <a:cxnLst>
                <a:cxn ang="0">
                  <a:pos x="359" y="0"/>
                </a:cxn>
                <a:cxn ang="0">
                  <a:pos x="359" y="191"/>
                </a:cxn>
                <a:cxn ang="0">
                  <a:pos x="0" y="191"/>
                </a:cxn>
                <a:cxn ang="0">
                  <a:pos x="0" y="517"/>
                </a:cxn>
                <a:cxn ang="0">
                  <a:pos x="359" y="517"/>
                </a:cxn>
                <a:cxn ang="0">
                  <a:pos x="359" y="707"/>
                </a:cxn>
                <a:cxn ang="0">
                  <a:pos x="718" y="354"/>
                </a:cxn>
                <a:cxn ang="0">
                  <a:pos x="359" y="0"/>
                </a:cxn>
              </a:cxnLst>
              <a:rect l="0" t="0" r="r" b="b"/>
              <a:pathLst>
                <a:path w="718" h="707">
                  <a:moveTo>
                    <a:pt x="359" y="0"/>
                  </a:moveTo>
                  <a:lnTo>
                    <a:pt x="359" y="191"/>
                  </a:lnTo>
                  <a:lnTo>
                    <a:pt x="0" y="191"/>
                  </a:lnTo>
                  <a:lnTo>
                    <a:pt x="0" y="517"/>
                  </a:lnTo>
                  <a:lnTo>
                    <a:pt x="359" y="517"/>
                  </a:lnTo>
                  <a:lnTo>
                    <a:pt x="359" y="707"/>
                  </a:lnTo>
                  <a:lnTo>
                    <a:pt x="718" y="354"/>
                  </a:lnTo>
                  <a:lnTo>
                    <a:pt x="359"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85" name="Freeform 85"/>
            <p:cNvSpPr>
              <a:spLocks/>
            </p:cNvSpPr>
            <p:nvPr/>
          </p:nvSpPr>
          <p:spPr bwMode="auto">
            <a:xfrm>
              <a:off x="4603" y="11553"/>
              <a:ext cx="518" cy="588"/>
            </a:xfrm>
            <a:custGeom>
              <a:avLst/>
              <a:gdLst/>
              <a:ahLst/>
              <a:cxnLst>
                <a:cxn ang="0">
                  <a:pos x="359" y="0"/>
                </a:cxn>
                <a:cxn ang="0">
                  <a:pos x="359" y="191"/>
                </a:cxn>
                <a:cxn ang="0">
                  <a:pos x="0" y="191"/>
                </a:cxn>
                <a:cxn ang="0">
                  <a:pos x="0" y="517"/>
                </a:cxn>
                <a:cxn ang="0">
                  <a:pos x="359" y="517"/>
                </a:cxn>
                <a:cxn ang="0">
                  <a:pos x="359" y="707"/>
                </a:cxn>
                <a:cxn ang="0">
                  <a:pos x="718" y="354"/>
                </a:cxn>
                <a:cxn ang="0">
                  <a:pos x="359" y="0"/>
                </a:cxn>
              </a:cxnLst>
              <a:rect l="0" t="0" r="r" b="b"/>
              <a:pathLst>
                <a:path w="718" h="707">
                  <a:moveTo>
                    <a:pt x="359" y="0"/>
                  </a:moveTo>
                  <a:lnTo>
                    <a:pt x="359" y="191"/>
                  </a:lnTo>
                  <a:lnTo>
                    <a:pt x="0" y="191"/>
                  </a:lnTo>
                  <a:lnTo>
                    <a:pt x="0" y="517"/>
                  </a:lnTo>
                  <a:lnTo>
                    <a:pt x="359" y="517"/>
                  </a:lnTo>
                  <a:lnTo>
                    <a:pt x="359" y="707"/>
                  </a:lnTo>
                  <a:lnTo>
                    <a:pt x="718" y="354"/>
                  </a:lnTo>
                  <a:lnTo>
                    <a:pt x="359"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86" name="Freeform 86"/>
            <p:cNvSpPr>
              <a:spLocks/>
            </p:cNvSpPr>
            <p:nvPr/>
          </p:nvSpPr>
          <p:spPr bwMode="auto">
            <a:xfrm>
              <a:off x="2061" y="10801"/>
              <a:ext cx="510" cy="596"/>
            </a:xfrm>
            <a:custGeom>
              <a:avLst/>
              <a:gdLst/>
              <a:ahLst/>
              <a:cxnLst>
                <a:cxn ang="0">
                  <a:pos x="707" y="359"/>
                </a:cxn>
                <a:cxn ang="0">
                  <a:pos x="516" y="359"/>
                </a:cxn>
                <a:cxn ang="0">
                  <a:pos x="516" y="0"/>
                </a:cxn>
                <a:cxn ang="0">
                  <a:pos x="190" y="0"/>
                </a:cxn>
                <a:cxn ang="0">
                  <a:pos x="190" y="359"/>
                </a:cxn>
                <a:cxn ang="0">
                  <a:pos x="0" y="359"/>
                </a:cxn>
                <a:cxn ang="0">
                  <a:pos x="353" y="718"/>
                </a:cxn>
                <a:cxn ang="0">
                  <a:pos x="707" y="359"/>
                </a:cxn>
              </a:cxnLst>
              <a:rect l="0" t="0" r="r" b="b"/>
              <a:pathLst>
                <a:path w="707" h="718">
                  <a:moveTo>
                    <a:pt x="707" y="359"/>
                  </a:moveTo>
                  <a:lnTo>
                    <a:pt x="516" y="359"/>
                  </a:lnTo>
                  <a:lnTo>
                    <a:pt x="516" y="0"/>
                  </a:lnTo>
                  <a:lnTo>
                    <a:pt x="190" y="0"/>
                  </a:lnTo>
                  <a:lnTo>
                    <a:pt x="190" y="359"/>
                  </a:lnTo>
                  <a:lnTo>
                    <a:pt x="0" y="359"/>
                  </a:lnTo>
                  <a:lnTo>
                    <a:pt x="353" y="718"/>
                  </a:lnTo>
                  <a:lnTo>
                    <a:pt x="707" y="359"/>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287" name="Freeform 87"/>
            <p:cNvSpPr>
              <a:spLocks/>
            </p:cNvSpPr>
            <p:nvPr/>
          </p:nvSpPr>
          <p:spPr bwMode="auto">
            <a:xfrm>
              <a:off x="3775" y="10795"/>
              <a:ext cx="510" cy="597"/>
            </a:xfrm>
            <a:custGeom>
              <a:avLst/>
              <a:gdLst/>
              <a:ahLst/>
              <a:cxnLst>
                <a:cxn ang="0">
                  <a:pos x="707" y="360"/>
                </a:cxn>
                <a:cxn ang="0">
                  <a:pos x="516" y="360"/>
                </a:cxn>
                <a:cxn ang="0">
                  <a:pos x="516" y="0"/>
                </a:cxn>
                <a:cxn ang="0">
                  <a:pos x="191" y="0"/>
                </a:cxn>
                <a:cxn ang="0">
                  <a:pos x="191" y="360"/>
                </a:cxn>
                <a:cxn ang="0">
                  <a:pos x="0" y="360"/>
                </a:cxn>
                <a:cxn ang="0">
                  <a:pos x="353" y="719"/>
                </a:cxn>
                <a:cxn ang="0">
                  <a:pos x="707" y="360"/>
                </a:cxn>
              </a:cxnLst>
              <a:rect l="0" t="0" r="r" b="b"/>
              <a:pathLst>
                <a:path w="707" h="719">
                  <a:moveTo>
                    <a:pt x="707" y="360"/>
                  </a:moveTo>
                  <a:lnTo>
                    <a:pt x="516" y="360"/>
                  </a:lnTo>
                  <a:lnTo>
                    <a:pt x="516" y="0"/>
                  </a:lnTo>
                  <a:lnTo>
                    <a:pt x="191" y="0"/>
                  </a:lnTo>
                  <a:lnTo>
                    <a:pt x="191" y="360"/>
                  </a:lnTo>
                  <a:lnTo>
                    <a:pt x="0" y="360"/>
                  </a:lnTo>
                  <a:lnTo>
                    <a:pt x="353" y="719"/>
                  </a:lnTo>
                  <a:lnTo>
                    <a:pt x="707" y="36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6" name="Group 88"/>
            <p:cNvGrpSpPr>
              <a:grpSpLocks/>
            </p:cNvGrpSpPr>
            <p:nvPr/>
          </p:nvGrpSpPr>
          <p:grpSpPr bwMode="auto">
            <a:xfrm>
              <a:off x="6846" y="12873"/>
              <a:ext cx="1356" cy="591"/>
              <a:chOff x="9153" y="9361"/>
              <a:chExt cx="1205" cy="711"/>
            </a:xfrm>
          </p:grpSpPr>
          <p:sp>
            <p:nvSpPr>
              <p:cNvPr id="435289" name="Rectangle 89"/>
              <p:cNvSpPr>
                <a:spLocks noChangeArrowheads="1"/>
              </p:cNvSpPr>
              <p:nvPr/>
            </p:nvSpPr>
            <p:spPr bwMode="auto">
              <a:xfrm>
                <a:off x="9153" y="9361"/>
                <a:ext cx="1205" cy="711"/>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290" name="Rectangle 90"/>
              <p:cNvSpPr>
                <a:spLocks noChangeArrowheads="1"/>
              </p:cNvSpPr>
              <p:nvPr/>
            </p:nvSpPr>
            <p:spPr bwMode="auto">
              <a:xfrm>
                <a:off x="9153" y="9361"/>
                <a:ext cx="1205" cy="711"/>
              </a:xfrm>
              <a:prstGeom prst="rect">
                <a:avLst/>
              </a:prstGeom>
              <a:noFill/>
              <a:ln w="5715" cap="rnd">
                <a:solidFill>
                  <a:srgbClr val="80808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435291" name="Rectangle 91"/>
            <p:cNvSpPr>
              <a:spLocks noChangeArrowheads="1"/>
            </p:cNvSpPr>
            <p:nvPr/>
          </p:nvSpPr>
          <p:spPr bwMode="auto">
            <a:xfrm>
              <a:off x="6919" y="12945"/>
              <a:ext cx="1224" cy="442"/>
            </a:xfrm>
            <a:prstGeom prst="rect">
              <a:avLst/>
            </a:prstGeom>
            <a:solidFill>
              <a:schemeClr val="accent2"/>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en-US" b="1" dirty="0" smtClean="0">
                  <a:solidFill>
                    <a:srgbClr val="FFFFFF"/>
                  </a:solidFill>
                  <a:latin typeface="Calibri" pitchFamily="34" charset="0"/>
                </a:rPr>
                <a:t>Execution</a:t>
              </a:r>
              <a:endParaRPr lang="en-US" sz="4400" dirty="0" smtClean="0">
                <a:latin typeface="Arial" pitchFamily="34" charset="0"/>
              </a:endParaRPr>
            </a:p>
            <a:p>
              <a:endParaRPr lang="en-US" dirty="0"/>
            </a:p>
          </p:txBody>
        </p:sp>
        <p:sp>
          <p:nvSpPr>
            <p:cNvPr id="435293" name="Freeform 93"/>
            <p:cNvSpPr>
              <a:spLocks noEditPoints="1"/>
            </p:cNvSpPr>
            <p:nvPr/>
          </p:nvSpPr>
          <p:spPr bwMode="auto">
            <a:xfrm>
              <a:off x="7254" y="12411"/>
              <a:ext cx="41" cy="411"/>
            </a:xfrm>
            <a:custGeom>
              <a:avLst/>
              <a:gdLst/>
              <a:ahLst/>
              <a:cxnLst>
                <a:cxn ang="0">
                  <a:pos x="0" y="494"/>
                </a:cxn>
                <a:cxn ang="0">
                  <a:pos x="0" y="266"/>
                </a:cxn>
                <a:cxn ang="0">
                  <a:pos x="57" y="266"/>
                </a:cxn>
                <a:cxn ang="0">
                  <a:pos x="57" y="494"/>
                </a:cxn>
                <a:cxn ang="0">
                  <a:pos x="0" y="494"/>
                </a:cxn>
                <a:cxn ang="0">
                  <a:pos x="0" y="94"/>
                </a:cxn>
                <a:cxn ang="0">
                  <a:pos x="0" y="0"/>
                </a:cxn>
                <a:cxn ang="0">
                  <a:pos x="57" y="0"/>
                </a:cxn>
                <a:cxn ang="0">
                  <a:pos x="57" y="94"/>
                </a:cxn>
                <a:cxn ang="0">
                  <a:pos x="0" y="94"/>
                </a:cxn>
              </a:cxnLst>
              <a:rect l="0" t="0" r="r" b="b"/>
              <a:pathLst>
                <a:path w="57" h="494">
                  <a:moveTo>
                    <a:pt x="0" y="494"/>
                  </a:moveTo>
                  <a:lnTo>
                    <a:pt x="0" y="266"/>
                  </a:lnTo>
                  <a:lnTo>
                    <a:pt x="57" y="266"/>
                  </a:lnTo>
                  <a:lnTo>
                    <a:pt x="57" y="494"/>
                  </a:lnTo>
                  <a:lnTo>
                    <a:pt x="0" y="494"/>
                  </a:lnTo>
                  <a:close/>
                  <a:moveTo>
                    <a:pt x="0" y="94"/>
                  </a:moveTo>
                  <a:lnTo>
                    <a:pt x="0" y="0"/>
                  </a:lnTo>
                  <a:lnTo>
                    <a:pt x="57" y="0"/>
                  </a:lnTo>
                  <a:lnTo>
                    <a:pt x="57" y="94"/>
                  </a:lnTo>
                  <a:lnTo>
                    <a:pt x="0" y="94"/>
                  </a:lnTo>
                  <a:close/>
                </a:path>
              </a:pathLst>
            </a:custGeom>
            <a:solidFill>
              <a:srgbClr val="808080"/>
            </a:solidFill>
            <a:ln w="635" cap="flat">
              <a:solidFill>
                <a:schemeClr val="accent1"/>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grpSp>
      <p:sp>
        <p:nvSpPr>
          <p:cNvPr id="100" name="Freeform 93"/>
          <p:cNvSpPr>
            <a:spLocks noEditPoints="1"/>
          </p:cNvSpPr>
          <p:nvPr/>
        </p:nvSpPr>
        <p:spPr bwMode="auto">
          <a:xfrm>
            <a:off x="6813997" y="3597764"/>
            <a:ext cx="44003" cy="364636"/>
          </a:xfrm>
          <a:custGeom>
            <a:avLst/>
            <a:gdLst/>
            <a:ahLst/>
            <a:cxnLst>
              <a:cxn ang="0">
                <a:pos x="0" y="494"/>
              </a:cxn>
              <a:cxn ang="0">
                <a:pos x="0" y="266"/>
              </a:cxn>
              <a:cxn ang="0">
                <a:pos x="57" y="266"/>
              </a:cxn>
              <a:cxn ang="0">
                <a:pos x="57" y="494"/>
              </a:cxn>
              <a:cxn ang="0">
                <a:pos x="0" y="494"/>
              </a:cxn>
              <a:cxn ang="0">
                <a:pos x="0" y="94"/>
              </a:cxn>
              <a:cxn ang="0">
                <a:pos x="0" y="0"/>
              </a:cxn>
              <a:cxn ang="0">
                <a:pos x="57" y="0"/>
              </a:cxn>
              <a:cxn ang="0">
                <a:pos x="57" y="94"/>
              </a:cxn>
              <a:cxn ang="0">
                <a:pos x="0" y="94"/>
              </a:cxn>
            </a:cxnLst>
            <a:rect l="0" t="0" r="r" b="b"/>
            <a:pathLst>
              <a:path w="57" h="494">
                <a:moveTo>
                  <a:pt x="0" y="494"/>
                </a:moveTo>
                <a:lnTo>
                  <a:pt x="0" y="266"/>
                </a:lnTo>
                <a:lnTo>
                  <a:pt x="57" y="266"/>
                </a:lnTo>
                <a:lnTo>
                  <a:pt x="57" y="494"/>
                </a:lnTo>
                <a:lnTo>
                  <a:pt x="0" y="494"/>
                </a:lnTo>
                <a:close/>
                <a:moveTo>
                  <a:pt x="0" y="94"/>
                </a:moveTo>
                <a:lnTo>
                  <a:pt x="0" y="0"/>
                </a:lnTo>
                <a:lnTo>
                  <a:pt x="57" y="0"/>
                </a:lnTo>
                <a:lnTo>
                  <a:pt x="57" y="94"/>
                </a:lnTo>
                <a:lnTo>
                  <a:pt x="0" y="94"/>
                </a:lnTo>
                <a:close/>
              </a:path>
            </a:pathLst>
          </a:custGeom>
          <a:solidFill>
            <a:srgbClr val="808080"/>
          </a:solidFill>
          <a:ln w="635" cap="flat">
            <a:solidFill>
              <a:schemeClr val="accent1"/>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pic>
        <p:nvPicPr>
          <p:cNvPr id="87" name="Picture 86" descr="C:\Documents and Settings\chaitcha605\Desktop\Logos for PwC\Transparent Step Logo.png"/>
          <p:cNvPicPr>
            <a:picLocks noChangeAspect="1" noChangeArrowheads="1"/>
          </p:cNvPicPr>
          <p:nvPr/>
        </p:nvPicPr>
        <p:blipFill>
          <a:blip r:embed="rId6"/>
          <a:srcRect/>
          <a:stretch>
            <a:fillRect/>
          </a:stretch>
        </p:blipFill>
        <p:spPr bwMode="auto">
          <a:xfrm>
            <a:off x="7353299" y="6216650"/>
            <a:ext cx="1738313" cy="641350"/>
          </a:xfrm>
          <a:prstGeom prst="rect">
            <a:avLst/>
          </a:prstGeom>
          <a:noFill/>
          <a:ln w="9525">
            <a:noFill/>
            <a:miter lim="800000"/>
            <a:headEnd/>
            <a:tailEnd/>
          </a:ln>
        </p:spPr>
      </p:pic>
      <p:pic>
        <p:nvPicPr>
          <p:cNvPr id="88" name="Picture 87" descr="C:\Documents and Settings\chaitcha605\Desktop\Logos for PwC\Transparent NeGP PNG.png"/>
          <p:cNvPicPr>
            <a:picLocks noChangeAspect="1" noChangeArrowheads="1"/>
          </p:cNvPicPr>
          <p:nvPr/>
        </p:nvPicPr>
        <p:blipFill>
          <a:blip r:embed="rId7"/>
          <a:srcRect/>
          <a:stretch>
            <a:fillRect/>
          </a:stretch>
        </p:blipFill>
        <p:spPr bwMode="auto">
          <a:xfrm>
            <a:off x="52387" y="6337300"/>
            <a:ext cx="1662112" cy="533400"/>
          </a:xfrm>
          <a:prstGeom prst="rect">
            <a:avLst/>
          </a:prstGeom>
          <a:noFill/>
          <a:ln w="9525">
            <a:noFill/>
            <a:miter lim="800000"/>
            <a:headEnd/>
            <a:tailEnd/>
          </a:ln>
        </p:spPr>
      </p:pic>
      <p:sp>
        <p:nvSpPr>
          <p:cNvPr id="8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Phase II -  Business Impact  Analysis</a:t>
            </a:r>
            <a:endParaRPr lang="en-US" b="1" dirty="0"/>
          </a:p>
        </p:txBody>
      </p:sp>
      <p:sp>
        <p:nvSpPr>
          <p:cNvPr id="3" name="Content Placeholder 2"/>
          <p:cNvSpPr>
            <a:spLocks noGrp="1"/>
          </p:cNvSpPr>
          <p:nvPr>
            <p:ph idx="1"/>
          </p:nvPr>
        </p:nvSpPr>
        <p:spPr>
          <a:xfrm>
            <a:off x="160338" y="1371600"/>
            <a:ext cx="8821737" cy="3124200"/>
          </a:xfrm>
        </p:spPr>
        <p:txBody>
          <a:bodyPr/>
          <a:lstStyle/>
          <a:p>
            <a:pPr marL="0" lvl="1" indent="1588" eaLnBrk="1" hangingPunct="1">
              <a:buNone/>
              <a:defRPr/>
            </a:pPr>
            <a:r>
              <a:rPr lang="en-US" sz="1800" dirty="0" smtClean="0"/>
              <a:t>BIA focuses on:</a:t>
            </a:r>
          </a:p>
          <a:p>
            <a:pPr marL="0" lvl="1" indent="1588" eaLnBrk="1" hangingPunct="1">
              <a:buNone/>
              <a:defRPr/>
            </a:pPr>
            <a:endParaRPr lang="en-US" sz="1800" dirty="0" smtClean="0"/>
          </a:p>
          <a:p>
            <a:pPr marL="365125" lvl="2" indent="-365125" eaLnBrk="1" hangingPunct="1">
              <a:defRPr/>
            </a:pPr>
            <a:r>
              <a:rPr lang="en-US" sz="1600" dirty="0" smtClean="0"/>
              <a:t>Identifying the business functions/processes/services</a:t>
            </a:r>
          </a:p>
          <a:p>
            <a:pPr marL="365125" lvl="2" indent="-365125" eaLnBrk="1" hangingPunct="1">
              <a:defRPr/>
            </a:pPr>
            <a:endParaRPr lang="en-US" sz="1600" dirty="0" smtClean="0"/>
          </a:p>
          <a:p>
            <a:pPr marL="365125" lvl="2" indent="-365125" eaLnBrk="1" hangingPunct="1">
              <a:defRPr/>
            </a:pPr>
            <a:r>
              <a:rPr lang="en-US" sz="1600" dirty="0" smtClean="0"/>
              <a:t>Impact of the identified risks surrounding Information Systems on the business (functions/processes/services), </a:t>
            </a:r>
          </a:p>
          <a:p>
            <a:pPr marL="365125" lvl="2" indent="-365125" eaLnBrk="1" hangingPunct="1">
              <a:defRPr/>
            </a:pPr>
            <a:endParaRPr lang="en-US" sz="1600" dirty="0" smtClean="0"/>
          </a:p>
          <a:p>
            <a:pPr marL="365125" lvl="2" indent="-365125" eaLnBrk="1" hangingPunct="1">
              <a:defRPr/>
            </a:pPr>
            <a:r>
              <a:rPr lang="en-US" sz="1600" dirty="0" smtClean="0"/>
              <a:t>Defining Recovery Time and Recovery Point Objectives</a:t>
            </a:r>
          </a:p>
          <a:p>
            <a:pPr lvl="1" eaLnBrk="1" hangingPunct="1">
              <a:defRPr/>
            </a:pPr>
            <a:endParaRPr lang="en-US" sz="1800" dirty="0" smtClean="0"/>
          </a:p>
          <a:p>
            <a:pPr lvl="1" eaLnBrk="1" hangingPunct="1">
              <a:defRPr/>
            </a:pPr>
            <a:r>
              <a:rPr lang="en-US" sz="1800" dirty="0" smtClean="0">
                <a:solidFill>
                  <a:schemeClr val="accent1">
                    <a:lumMod val="40000"/>
                    <a:lumOff val="60000"/>
                  </a:schemeClr>
                </a:solidFill>
                <a:latin typeface="Arial" pitchFamily="34" charset="0"/>
              </a:rPr>
              <a:t>Provide basis for determining cost effective strategies for risk mitigation</a:t>
            </a:r>
          </a:p>
          <a:p>
            <a:pPr lvl="1" eaLnBrk="1" hangingPunct="1">
              <a:defRPr/>
            </a:pPr>
            <a:endParaRPr lang="en-US" sz="1800" dirty="0" smtClean="0"/>
          </a:p>
          <a:p>
            <a:pPr lvl="1" eaLnBrk="1" hangingPunct="1">
              <a:defRPr/>
            </a:pPr>
            <a:endParaRPr lang="en-US" sz="1800" dirty="0" smtClean="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228600" y="304800"/>
            <a:ext cx="7915275" cy="714375"/>
          </a:xfrm>
          <a:prstGeom prst="rect">
            <a:avLst/>
          </a:prstGeom>
          <a:noFill/>
          <a:ln w="9525">
            <a:noFill/>
            <a:miter lim="800000"/>
            <a:headEnd/>
            <a:tailEnd/>
          </a:ln>
        </p:spPr>
        <p:txBody>
          <a:bodyPr anchor="ctr"/>
          <a:lstStyle/>
          <a:p>
            <a:pPr algn="l"/>
            <a:r>
              <a:rPr lang="en-US" sz="2400" b="1" dirty="0" smtClean="0">
                <a:latin typeface="Arial" pitchFamily="34" charset="0"/>
              </a:rPr>
              <a:t>Phase II BIA </a:t>
            </a:r>
            <a:r>
              <a:rPr lang="en-US" sz="2400" b="1" dirty="0">
                <a:latin typeface="Arial" pitchFamily="34" charset="0"/>
              </a:rPr>
              <a:t>- Objectives</a:t>
            </a:r>
          </a:p>
        </p:txBody>
      </p:sp>
      <p:sp>
        <p:nvSpPr>
          <p:cNvPr id="40963" name="Rectangle 3"/>
          <p:cNvSpPr>
            <a:spLocks noChangeArrowheads="1"/>
          </p:cNvSpPr>
          <p:nvPr/>
        </p:nvSpPr>
        <p:spPr bwMode="auto">
          <a:xfrm>
            <a:off x="228600" y="1295400"/>
            <a:ext cx="8686800" cy="4171950"/>
          </a:xfrm>
          <a:prstGeom prst="rect">
            <a:avLst/>
          </a:prstGeom>
          <a:noFill/>
          <a:ln w="9525">
            <a:noFill/>
            <a:miter lim="800000"/>
            <a:headEnd/>
            <a:tailEnd/>
          </a:ln>
        </p:spPr>
        <p:txBody>
          <a:bodyPr/>
          <a:lstStyle/>
          <a:p>
            <a:pPr marL="342900" indent="-342900">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Determine critical and necessary business functions/ processes and the resource dependencies</a:t>
            </a:r>
          </a:p>
          <a:p>
            <a:pPr marL="342900" indent="-342900">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Identify critical computer applications and the associated “outage tolerance”</a:t>
            </a:r>
          </a:p>
          <a:p>
            <a:pPr marL="342900" indent="-342900">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Evaluation of impact of identified risks on the business functions/processes</a:t>
            </a:r>
          </a:p>
          <a:p>
            <a:pPr marL="342900" indent="-342900">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Estimate the financial and operational impact of the disruption and the required recovery time frame for the critical business functions</a:t>
            </a:r>
          </a:p>
          <a:p>
            <a:pPr marL="342900" indent="-342900" algn="l">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Provide </a:t>
            </a:r>
            <a:r>
              <a:rPr lang="en-US" dirty="0">
                <a:solidFill>
                  <a:schemeClr val="accent1">
                    <a:lumMod val="40000"/>
                    <a:lumOff val="60000"/>
                  </a:schemeClr>
                </a:solidFill>
                <a:latin typeface="Arial" pitchFamily="34" charset="0"/>
              </a:rPr>
              <a:t>basis for determining cost effective strategies</a:t>
            </a:r>
          </a:p>
          <a:p>
            <a:pPr marL="342900" indent="-342900" algn="l">
              <a:spcBef>
                <a:spcPts val="600"/>
              </a:spcBef>
              <a:spcAft>
                <a:spcPts val="600"/>
              </a:spcAft>
              <a:buClr>
                <a:schemeClr val="tx1"/>
              </a:buClr>
              <a:buFontTx/>
              <a:buChar char="•"/>
            </a:pPr>
            <a:r>
              <a:rPr lang="en-US" dirty="0" smtClean="0">
                <a:solidFill>
                  <a:schemeClr val="accent1">
                    <a:lumMod val="40000"/>
                    <a:lumOff val="60000"/>
                  </a:schemeClr>
                </a:solidFill>
                <a:latin typeface="Arial" pitchFamily="34" charset="0"/>
              </a:rPr>
              <a:t>Build </a:t>
            </a:r>
            <a:r>
              <a:rPr lang="en-US" dirty="0">
                <a:solidFill>
                  <a:schemeClr val="accent1">
                    <a:lumMod val="40000"/>
                    <a:lumOff val="60000"/>
                  </a:schemeClr>
                </a:solidFill>
                <a:latin typeface="Arial" pitchFamily="34" charset="0"/>
              </a:rPr>
              <a:t>business case for strategy selection</a:t>
            </a:r>
          </a:p>
          <a:p>
            <a:pPr marL="342900" indent="-342900" algn="l">
              <a:spcBef>
                <a:spcPts val="600"/>
              </a:spcBef>
              <a:spcAft>
                <a:spcPts val="600"/>
              </a:spcAft>
              <a:buClr>
                <a:schemeClr val="tx1"/>
              </a:buClr>
              <a:buFontTx/>
              <a:buChar char="•"/>
            </a:pPr>
            <a:r>
              <a:rPr lang="en-US" dirty="0">
                <a:solidFill>
                  <a:schemeClr val="accent1">
                    <a:lumMod val="40000"/>
                    <a:lumOff val="60000"/>
                  </a:schemeClr>
                </a:solidFill>
                <a:latin typeface="Arial" pitchFamily="34" charset="0"/>
              </a:rPr>
              <a:t>Prepare solid foundation for plan development</a:t>
            </a: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ChangeArrowheads="1"/>
          </p:cNvSpPr>
          <p:nvPr/>
        </p:nvSpPr>
        <p:spPr bwMode="auto">
          <a:xfrm>
            <a:off x="228600" y="274638"/>
            <a:ext cx="8439150" cy="411162"/>
          </a:xfrm>
          <a:prstGeom prst="rect">
            <a:avLst/>
          </a:prstGeom>
          <a:noFill/>
          <a:ln w="9525">
            <a:noFill/>
            <a:miter lim="800000"/>
            <a:headEnd/>
            <a:tailEnd/>
          </a:ln>
          <a:effectLst/>
        </p:spPr>
        <p:txBody>
          <a:bodyPr lIns="0" tIns="0" rIns="0" bIns="0" anchor="b"/>
          <a:lstStyle/>
          <a:p>
            <a:pPr defTabSz="762000"/>
            <a:r>
              <a:rPr lang="en-US" sz="2400" dirty="0" smtClean="0">
                <a:latin typeface="Arial Condensed Bold" pitchFamily="34" charset="0"/>
              </a:rPr>
              <a:t>Phase II BIA – Focus areas</a:t>
            </a:r>
            <a:endParaRPr lang="en-US" sz="2400" dirty="0">
              <a:latin typeface="Arial Condensed Bold" pitchFamily="34" charset="0"/>
            </a:endParaRPr>
          </a:p>
        </p:txBody>
      </p:sp>
      <p:sp>
        <p:nvSpPr>
          <p:cNvPr id="5" name="Rectangle 4"/>
          <p:cNvSpPr/>
          <p:nvPr/>
        </p:nvSpPr>
        <p:spPr>
          <a:xfrm>
            <a:off x="228600" y="1143000"/>
            <a:ext cx="4572000" cy="3026470"/>
          </a:xfrm>
          <a:prstGeom prst="rect">
            <a:avLst/>
          </a:prstGeom>
        </p:spPr>
        <p:txBody>
          <a:bodyPr>
            <a:spAutoFit/>
          </a:bodyPr>
          <a:lstStyle/>
          <a:p>
            <a:pPr marL="228600" lvl="2" indent="-228600" defTabSz="762000">
              <a:spcBef>
                <a:spcPts val="300"/>
              </a:spcBef>
              <a:spcAft>
                <a:spcPts val="400"/>
              </a:spcAft>
              <a:buClr>
                <a:schemeClr val="tx1"/>
              </a:buClr>
              <a:buFontTx/>
              <a:buChar char="•"/>
            </a:pPr>
            <a:r>
              <a:rPr lang="en-US" sz="1600" dirty="0" smtClean="0">
                <a:latin typeface="Arial" pitchFamily="34" charset="0"/>
              </a:rPr>
              <a:t>Describe functions</a:t>
            </a:r>
          </a:p>
          <a:p>
            <a:pPr marL="228600" lvl="2" indent="-228600" defTabSz="762000">
              <a:spcBef>
                <a:spcPts val="300"/>
              </a:spcBef>
              <a:spcAft>
                <a:spcPts val="400"/>
              </a:spcAft>
              <a:buClr>
                <a:schemeClr val="tx1"/>
              </a:buClr>
              <a:buFontTx/>
              <a:buChar char="•"/>
            </a:pPr>
            <a:r>
              <a:rPr lang="en-US" sz="1600" dirty="0" smtClean="0">
                <a:latin typeface="Arial" pitchFamily="34" charset="0"/>
              </a:rPr>
              <a:t>Suggest importance</a:t>
            </a:r>
          </a:p>
          <a:p>
            <a:pPr marL="228600" lvl="2" indent="-228600" defTabSz="762000">
              <a:spcBef>
                <a:spcPts val="300"/>
              </a:spcBef>
              <a:spcAft>
                <a:spcPts val="400"/>
              </a:spcAft>
              <a:buClr>
                <a:schemeClr val="tx1"/>
              </a:buClr>
              <a:buFontTx/>
              <a:buChar char="•"/>
            </a:pPr>
            <a:r>
              <a:rPr lang="en-US" sz="1600" dirty="0" smtClean="0">
                <a:latin typeface="Arial" pitchFamily="34" charset="0"/>
              </a:rPr>
              <a:t>Describe resources</a:t>
            </a:r>
          </a:p>
          <a:p>
            <a:pPr marL="685800" lvl="4" indent="-228600" defTabSz="762000">
              <a:spcBef>
                <a:spcPts val="300"/>
              </a:spcBef>
              <a:spcAft>
                <a:spcPts val="400"/>
              </a:spcAft>
              <a:buClr>
                <a:schemeClr val="tx1"/>
              </a:buClr>
              <a:buFontTx/>
              <a:buChar char="–"/>
            </a:pPr>
            <a:r>
              <a:rPr lang="en-US" sz="1600" dirty="0" smtClean="0">
                <a:latin typeface="Arial" pitchFamily="34" charset="0"/>
              </a:rPr>
              <a:t>System applications</a:t>
            </a:r>
          </a:p>
          <a:p>
            <a:pPr marL="685800" lvl="4" indent="-228600" defTabSz="762000">
              <a:spcBef>
                <a:spcPts val="300"/>
              </a:spcBef>
              <a:spcAft>
                <a:spcPts val="400"/>
              </a:spcAft>
              <a:buClr>
                <a:schemeClr val="tx1"/>
              </a:buClr>
              <a:buFontTx/>
              <a:buChar char="–"/>
            </a:pPr>
            <a:r>
              <a:rPr lang="en-US" sz="1600" dirty="0" smtClean="0">
                <a:latin typeface="Arial" pitchFamily="34" charset="0"/>
              </a:rPr>
              <a:t>Business Dependencies</a:t>
            </a:r>
          </a:p>
          <a:p>
            <a:pPr marL="228600" lvl="2" indent="-228600" defTabSz="762000">
              <a:spcBef>
                <a:spcPts val="300"/>
              </a:spcBef>
              <a:spcAft>
                <a:spcPts val="400"/>
              </a:spcAft>
              <a:buClr>
                <a:schemeClr val="tx1"/>
              </a:buClr>
              <a:buFontTx/>
              <a:buChar char="•"/>
            </a:pPr>
            <a:r>
              <a:rPr lang="en-US" sz="1600" dirty="0" smtClean="0">
                <a:latin typeface="Arial" pitchFamily="34" charset="0"/>
              </a:rPr>
              <a:t>Processing time frames</a:t>
            </a:r>
          </a:p>
          <a:p>
            <a:pPr marL="228600" lvl="2" indent="-228600" defTabSz="762000">
              <a:spcBef>
                <a:spcPts val="300"/>
              </a:spcBef>
              <a:spcAft>
                <a:spcPts val="400"/>
              </a:spcAft>
              <a:buClr>
                <a:schemeClr val="tx1"/>
              </a:buClr>
              <a:buFontTx/>
              <a:buChar char="•"/>
            </a:pPr>
            <a:r>
              <a:rPr lang="en-US" sz="1600" dirty="0" smtClean="0">
                <a:latin typeface="Arial" pitchFamily="34" charset="0"/>
              </a:rPr>
              <a:t>Describe contributions</a:t>
            </a:r>
          </a:p>
          <a:p>
            <a:pPr marL="228600" lvl="2" indent="-228600" defTabSz="762000">
              <a:spcBef>
                <a:spcPts val="300"/>
              </a:spcBef>
              <a:spcAft>
                <a:spcPts val="400"/>
              </a:spcAft>
              <a:buClr>
                <a:schemeClr val="tx1"/>
              </a:buClr>
              <a:buFontTx/>
              <a:buChar char="•"/>
            </a:pPr>
            <a:r>
              <a:rPr lang="en-US" sz="1600" dirty="0" smtClean="0">
                <a:latin typeface="Arial" pitchFamily="34" charset="0"/>
              </a:rPr>
              <a:t>Estimate impacts due to identified risks</a:t>
            </a:r>
          </a:p>
          <a:p>
            <a:pPr marL="228600" lvl="2" indent="-228600" defTabSz="762000">
              <a:spcBef>
                <a:spcPts val="300"/>
              </a:spcBef>
              <a:spcAft>
                <a:spcPts val="400"/>
              </a:spcAft>
              <a:buClr>
                <a:schemeClr val="tx1"/>
              </a:buClr>
              <a:buFontTx/>
              <a:buChar char="•"/>
            </a:pPr>
            <a:r>
              <a:rPr lang="en-US" sz="1600" dirty="0" smtClean="0">
                <a:latin typeface="Arial" pitchFamily="34" charset="0"/>
              </a:rPr>
              <a:t>Describe recovery time frame priorities</a:t>
            </a:r>
            <a:endParaRPr lang="en-US" sz="1600" dirty="0">
              <a:latin typeface="Arial" pitchFamily="34" charset="0"/>
            </a:endParaRP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Understanding RTO &amp; RPO  </a:t>
            </a:r>
            <a:br>
              <a:rPr lang="en-US" b="1" dirty="0" smtClean="0"/>
            </a:br>
            <a:endParaRPr lang="en-US" dirty="0"/>
          </a:p>
        </p:txBody>
      </p:sp>
      <p:sp>
        <p:nvSpPr>
          <p:cNvPr id="3" name="Content Placeholder 2"/>
          <p:cNvSpPr>
            <a:spLocks noGrp="1"/>
          </p:cNvSpPr>
          <p:nvPr>
            <p:ph idx="1"/>
          </p:nvPr>
        </p:nvSpPr>
        <p:spPr>
          <a:xfrm>
            <a:off x="169863" y="1295400"/>
            <a:ext cx="8821737" cy="1828800"/>
          </a:xfrm>
        </p:spPr>
        <p:txBody>
          <a:bodyPr/>
          <a:lstStyle/>
          <a:p>
            <a:pPr marL="457200" indent="-457200">
              <a:buFont typeface="Arial" pitchFamily="34" charset="0"/>
              <a:buChar char="•"/>
            </a:pPr>
            <a:r>
              <a:rPr lang="en-US" sz="1600" dirty="0" smtClean="0"/>
              <a:t>The Recovery Time Objective </a:t>
            </a:r>
            <a:r>
              <a:rPr lang="en-US" sz="1600" b="1" i="1" dirty="0" smtClean="0"/>
              <a:t>(RTO) </a:t>
            </a:r>
            <a:r>
              <a:rPr lang="en-US" sz="1600" dirty="0" smtClean="0"/>
              <a:t>for an application is the goal for how quickly you need to have that application’s information back available after downtime has occurred. </a:t>
            </a:r>
          </a:p>
          <a:p>
            <a:pPr marL="457200" indent="-457200">
              <a:buFont typeface="Arial" pitchFamily="34" charset="0"/>
              <a:buChar char="•"/>
            </a:pPr>
            <a:r>
              <a:rPr lang="en-US" sz="1600" dirty="0" smtClean="0"/>
              <a:t>The Recovery Point Objective </a:t>
            </a:r>
            <a:r>
              <a:rPr lang="en-US" sz="1600" b="1" i="1" dirty="0" smtClean="0"/>
              <a:t>(RPO) </a:t>
            </a:r>
            <a:r>
              <a:rPr lang="en-US" sz="1600" dirty="0" smtClean="0"/>
              <a:t>for an application describes the point in time to which data must be restored to successfully resume processing (often thought of as time between last backup and when an “event” occurred) </a:t>
            </a:r>
          </a:p>
          <a:p>
            <a:endParaRPr lang="en-US" sz="16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cxnSp>
        <p:nvCxnSpPr>
          <p:cNvPr id="6" name="Straight Arrow Connector 5"/>
          <p:cNvCxnSpPr/>
          <p:nvPr/>
        </p:nvCxnSpPr>
        <p:spPr bwMode="auto">
          <a:xfrm>
            <a:off x="1219200" y="5495786"/>
            <a:ext cx="7467600"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bwMode="auto">
          <a:xfrm rot="5400000" flipH="1" flipV="1">
            <a:off x="-190897" y="4086483"/>
            <a:ext cx="2819400" cy="794"/>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8" name="Rectangle 7"/>
          <p:cNvSpPr/>
          <p:nvPr/>
        </p:nvSpPr>
        <p:spPr bwMode="auto">
          <a:xfrm>
            <a:off x="1219200" y="3133586"/>
            <a:ext cx="2743200" cy="2362200"/>
          </a:xfrm>
          <a:prstGeom prst="rect">
            <a:avLst/>
          </a:prstGeom>
          <a:solidFill>
            <a:schemeClr val="tx1">
              <a:lumMod val="10000"/>
              <a:lumOff val="90000"/>
            </a:schemeClr>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dirty="0" smtClean="0">
              <a:ln>
                <a:noFill/>
              </a:ln>
              <a:solidFill>
                <a:schemeClr val="folHlink"/>
              </a:solidFill>
              <a:effectLst/>
              <a:latin typeface="Arial" charset="0"/>
              <a:cs typeface="Arial" charset="0"/>
            </a:endParaRPr>
          </a:p>
        </p:txBody>
      </p:sp>
      <p:cxnSp>
        <p:nvCxnSpPr>
          <p:cNvPr id="9" name="Straight Connector 8"/>
          <p:cNvCxnSpPr/>
          <p:nvPr/>
        </p:nvCxnSpPr>
        <p:spPr bwMode="auto">
          <a:xfrm rot="10800000" flipV="1">
            <a:off x="5180806" y="4886980"/>
            <a:ext cx="686594" cy="609600"/>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10" name="Straight Connector 9"/>
          <p:cNvCxnSpPr/>
          <p:nvPr/>
        </p:nvCxnSpPr>
        <p:spPr bwMode="auto">
          <a:xfrm rot="5400000">
            <a:off x="5410597" y="4353183"/>
            <a:ext cx="2286794" cy="1588"/>
          </a:xfrm>
          <a:prstGeom prst="line">
            <a:avLst/>
          </a:prstGeom>
          <a:solidFill>
            <a:schemeClr val="bg1"/>
          </a:solidFill>
          <a:ln w="9525" cap="flat" cmpd="sng" algn="ctr">
            <a:solidFill>
              <a:schemeClr val="folHlink"/>
            </a:solidFill>
            <a:prstDash val="dashDot"/>
            <a:round/>
            <a:headEnd type="none" w="med" len="med"/>
            <a:tailEnd type="none" w="med" len="med"/>
          </a:ln>
          <a:effectLst/>
        </p:spPr>
      </p:cxnSp>
      <p:cxnSp>
        <p:nvCxnSpPr>
          <p:cNvPr id="11" name="Straight Connector 10"/>
          <p:cNvCxnSpPr/>
          <p:nvPr/>
        </p:nvCxnSpPr>
        <p:spPr bwMode="auto">
          <a:xfrm>
            <a:off x="6553200" y="3133586"/>
            <a:ext cx="1828800" cy="1588"/>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2" name="Rectangle 11"/>
          <p:cNvSpPr/>
          <p:nvPr/>
        </p:nvSpPr>
        <p:spPr bwMode="auto">
          <a:xfrm>
            <a:off x="2514600" y="3133586"/>
            <a:ext cx="1447800" cy="2362200"/>
          </a:xfrm>
          <a:prstGeom prst="rect">
            <a:avLst/>
          </a:prstGeom>
          <a:solidFill>
            <a:schemeClr val="tx1">
              <a:lumMod val="25000"/>
              <a:lumOff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charset="0"/>
                <a:cs typeface="Arial" charset="0"/>
              </a:rPr>
              <a:t>RPO</a:t>
            </a:r>
          </a:p>
        </p:txBody>
      </p:sp>
      <p:cxnSp>
        <p:nvCxnSpPr>
          <p:cNvPr id="13" name="Straight Arrow Connector 12"/>
          <p:cNvCxnSpPr/>
          <p:nvPr/>
        </p:nvCxnSpPr>
        <p:spPr bwMode="auto">
          <a:xfrm>
            <a:off x="2743200" y="4657586"/>
            <a:ext cx="990600" cy="1588"/>
          </a:xfrm>
          <a:prstGeom prst="straightConnector1">
            <a:avLst/>
          </a:prstGeom>
          <a:solidFill>
            <a:schemeClr val="bg1"/>
          </a:solidFill>
          <a:ln w="9525" cap="flat" cmpd="sng" algn="ctr">
            <a:solidFill>
              <a:schemeClr val="folHlink"/>
            </a:solidFill>
            <a:prstDash val="solid"/>
            <a:round/>
            <a:headEnd type="arrow"/>
            <a:tailEnd type="arrow"/>
          </a:ln>
          <a:effectLst/>
        </p:spPr>
      </p:cxnSp>
      <p:cxnSp>
        <p:nvCxnSpPr>
          <p:cNvPr id="14" name="Straight Arrow Connector 13"/>
          <p:cNvCxnSpPr/>
          <p:nvPr/>
        </p:nvCxnSpPr>
        <p:spPr bwMode="auto">
          <a:xfrm>
            <a:off x="4038600" y="5267186"/>
            <a:ext cx="990600" cy="1588"/>
          </a:xfrm>
          <a:prstGeom prst="straightConnector1">
            <a:avLst/>
          </a:prstGeom>
          <a:solidFill>
            <a:schemeClr val="bg1"/>
          </a:solidFill>
          <a:ln w="9525" cap="flat" cmpd="sng" algn="ctr">
            <a:solidFill>
              <a:schemeClr val="folHlink"/>
            </a:solidFill>
            <a:prstDash val="solid"/>
            <a:round/>
            <a:headEnd type="arrow"/>
            <a:tailEnd type="arrow"/>
          </a:ln>
          <a:effectLst/>
        </p:spPr>
      </p:cxnSp>
      <p:sp>
        <p:nvSpPr>
          <p:cNvPr id="15" name="TextBox 14"/>
          <p:cNvSpPr txBox="1"/>
          <p:nvPr/>
        </p:nvSpPr>
        <p:spPr>
          <a:xfrm>
            <a:off x="4267200" y="4809986"/>
            <a:ext cx="663643" cy="369332"/>
          </a:xfrm>
          <a:prstGeom prst="rect">
            <a:avLst/>
          </a:prstGeom>
          <a:noFill/>
        </p:spPr>
        <p:txBody>
          <a:bodyPr wrap="none" rtlCol="0">
            <a:spAutoFit/>
          </a:bodyPr>
          <a:lstStyle/>
          <a:p>
            <a:r>
              <a:rPr lang="en-US" dirty="0" smtClean="0"/>
              <a:t>RTO</a:t>
            </a:r>
            <a:endParaRPr lang="en-US" dirty="0"/>
          </a:p>
        </p:txBody>
      </p:sp>
      <p:sp>
        <p:nvSpPr>
          <p:cNvPr id="16" name="TextBox 15"/>
          <p:cNvSpPr txBox="1"/>
          <p:nvPr/>
        </p:nvSpPr>
        <p:spPr>
          <a:xfrm>
            <a:off x="7705045" y="5572780"/>
            <a:ext cx="753155" cy="369332"/>
          </a:xfrm>
          <a:prstGeom prst="rect">
            <a:avLst/>
          </a:prstGeom>
          <a:noFill/>
        </p:spPr>
        <p:txBody>
          <a:bodyPr wrap="none" rtlCol="0">
            <a:spAutoFit/>
          </a:bodyPr>
          <a:lstStyle/>
          <a:p>
            <a:r>
              <a:rPr lang="en-US" dirty="0" smtClean="0"/>
              <a:t>Time </a:t>
            </a:r>
            <a:endParaRPr lang="en-US" dirty="0"/>
          </a:p>
        </p:txBody>
      </p:sp>
      <p:sp>
        <p:nvSpPr>
          <p:cNvPr id="17" name="TextBox 16"/>
          <p:cNvSpPr txBox="1"/>
          <p:nvPr/>
        </p:nvSpPr>
        <p:spPr>
          <a:xfrm>
            <a:off x="681335" y="3743980"/>
            <a:ext cx="461665" cy="990015"/>
          </a:xfrm>
          <a:prstGeom prst="rect">
            <a:avLst/>
          </a:prstGeom>
          <a:noFill/>
        </p:spPr>
        <p:txBody>
          <a:bodyPr vert="vert270" wrap="none" rtlCol="0">
            <a:spAutoFit/>
          </a:bodyPr>
          <a:lstStyle/>
          <a:p>
            <a:r>
              <a:rPr lang="en-US" dirty="0" smtClean="0"/>
              <a:t>Service  </a:t>
            </a:r>
            <a:endParaRPr lang="en-US" dirty="0"/>
          </a:p>
        </p:txBody>
      </p:sp>
      <p:sp>
        <p:nvSpPr>
          <p:cNvPr id="18" name="TextBox 17"/>
          <p:cNvSpPr txBox="1"/>
          <p:nvPr/>
        </p:nvSpPr>
        <p:spPr>
          <a:xfrm>
            <a:off x="381000" y="2917448"/>
            <a:ext cx="838691" cy="369332"/>
          </a:xfrm>
          <a:prstGeom prst="rect">
            <a:avLst/>
          </a:prstGeom>
          <a:noFill/>
        </p:spPr>
        <p:txBody>
          <a:bodyPr wrap="none" rtlCol="0">
            <a:spAutoFit/>
          </a:bodyPr>
          <a:lstStyle/>
          <a:p>
            <a:r>
              <a:rPr lang="en-US" dirty="0" smtClean="0"/>
              <a:t>100% </a:t>
            </a:r>
            <a:endParaRPr lang="en-US" dirty="0"/>
          </a:p>
        </p:txBody>
      </p:sp>
      <p:sp>
        <p:nvSpPr>
          <p:cNvPr id="19" name="Flowchart: Connector 18"/>
          <p:cNvSpPr/>
          <p:nvPr/>
        </p:nvSpPr>
        <p:spPr bwMode="auto">
          <a:xfrm>
            <a:off x="2362200" y="5344180"/>
            <a:ext cx="228600" cy="228600"/>
          </a:xfrm>
          <a:prstGeom prst="flowChartConnector">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0" name="Flowchart: Connector 19"/>
          <p:cNvSpPr/>
          <p:nvPr/>
        </p:nvSpPr>
        <p:spPr bwMode="auto">
          <a:xfrm>
            <a:off x="1371600" y="5420380"/>
            <a:ext cx="228600" cy="228600"/>
          </a:xfrm>
          <a:prstGeom prst="flowChartConnector">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1" name="Flowchart: Connector 20"/>
          <p:cNvSpPr/>
          <p:nvPr/>
        </p:nvSpPr>
        <p:spPr bwMode="auto">
          <a:xfrm>
            <a:off x="4419600" y="5420380"/>
            <a:ext cx="228600" cy="228600"/>
          </a:xfrm>
          <a:prstGeom prst="flowChartConnector">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22" name="TextBox 21"/>
          <p:cNvSpPr txBox="1"/>
          <p:nvPr/>
        </p:nvSpPr>
        <p:spPr>
          <a:xfrm>
            <a:off x="2209800" y="5877580"/>
            <a:ext cx="881973"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solidFill>
                  <a:schemeClr val="tx2">
                    <a:lumMod val="10000"/>
                  </a:schemeClr>
                </a:solidFill>
              </a:rPr>
              <a:t>Back up </a:t>
            </a:r>
            <a:br>
              <a:rPr lang="en-US" sz="1400" dirty="0" smtClean="0">
                <a:solidFill>
                  <a:schemeClr val="tx2">
                    <a:lumMod val="10000"/>
                  </a:schemeClr>
                </a:solidFill>
              </a:rPr>
            </a:br>
            <a:r>
              <a:rPr lang="en-US" sz="1400" dirty="0" smtClean="0">
                <a:solidFill>
                  <a:schemeClr val="tx2">
                    <a:lumMod val="10000"/>
                  </a:schemeClr>
                </a:solidFill>
              </a:rPr>
              <a:t>taken </a:t>
            </a:r>
            <a:endParaRPr lang="en-US" sz="1400" dirty="0">
              <a:solidFill>
                <a:schemeClr val="tx2">
                  <a:lumMod val="10000"/>
                </a:schemeClr>
              </a:solidFill>
            </a:endParaRPr>
          </a:p>
        </p:txBody>
      </p:sp>
      <p:cxnSp>
        <p:nvCxnSpPr>
          <p:cNvPr id="23" name="Straight Arrow Connector 22"/>
          <p:cNvCxnSpPr>
            <a:stCxn id="22" idx="0"/>
            <a:endCxn id="19" idx="4"/>
          </p:cNvCxnSpPr>
          <p:nvPr/>
        </p:nvCxnSpPr>
        <p:spPr bwMode="auto">
          <a:xfrm rot="16200000" flipV="1">
            <a:off x="2411244" y="5638036"/>
            <a:ext cx="304800" cy="174287"/>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24" name="TextBox 23"/>
          <p:cNvSpPr txBox="1"/>
          <p:nvPr/>
        </p:nvSpPr>
        <p:spPr>
          <a:xfrm>
            <a:off x="685800" y="5877580"/>
            <a:ext cx="1080745"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solidFill>
                  <a:schemeClr val="tx2">
                    <a:lumMod val="10000"/>
                  </a:schemeClr>
                </a:solidFill>
              </a:rPr>
              <a:t>Scheduled </a:t>
            </a:r>
          </a:p>
          <a:p>
            <a:r>
              <a:rPr lang="en-US" sz="1400" dirty="0" smtClean="0">
                <a:solidFill>
                  <a:schemeClr val="tx2">
                    <a:lumMod val="10000"/>
                  </a:schemeClr>
                </a:solidFill>
              </a:rPr>
              <a:t>Back up</a:t>
            </a:r>
            <a:endParaRPr lang="en-US" sz="1400" dirty="0">
              <a:solidFill>
                <a:schemeClr val="tx2">
                  <a:lumMod val="10000"/>
                </a:schemeClr>
              </a:solidFill>
            </a:endParaRPr>
          </a:p>
        </p:txBody>
      </p:sp>
      <p:cxnSp>
        <p:nvCxnSpPr>
          <p:cNvPr id="25" name="Straight Arrow Connector 24"/>
          <p:cNvCxnSpPr>
            <a:stCxn id="24" idx="0"/>
            <a:endCxn id="20" idx="4"/>
          </p:cNvCxnSpPr>
          <p:nvPr/>
        </p:nvCxnSpPr>
        <p:spPr bwMode="auto">
          <a:xfrm rot="5400000" flipH="1" flipV="1">
            <a:off x="1241736" y="5633417"/>
            <a:ext cx="228600" cy="259727"/>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cxnSp>
        <p:nvCxnSpPr>
          <p:cNvPr id="26" name="Straight Arrow Connector 25"/>
          <p:cNvCxnSpPr>
            <a:stCxn id="24" idx="0"/>
            <a:endCxn id="19" idx="4"/>
          </p:cNvCxnSpPr>
          <p:nvPr/>
        </p:nvCxnSpPr>
        <p:spPr bwMode="auto">
          <a:xfrm rot="5400000" flipH="1" flipV="1">
            <a:off x="1698936" y="5100017"/>
            <a:ext cx="304800" cy="1250327"/>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cxnSp>
        <p:nvCxnSpPr>
          <p:cNvPr id="27" name="Straight Arrow Connector 26"/>
          <p:cNvCxnSpPr>
            <a:stCxn id="24" idx="0"/>
            <a:endCxn id="21" idx="3"/>
          </p:cNvCxnSpPr>
          <p:nvPr/>
        </p:nvCxnSpPr>
        <p:spPr bwMode="auto">
          <a:xfrm rot="5400000" flipH="1" flipV="1">
            <a:off x="2708586" y="4133089"/>
            <a:ext cx="262078" cy="3226905"/>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28" name="TextBox 27"/>
          <p:cNvSpPr txBox="1"/>
          <p:nvPr/>
        </p:nvSpPr>
        <p:spPr>
          <a:xfrm>
            <a:off x="3489652" y="5877580"/>
            <a:ext cx="891591"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solidFill>
                  <a:schemeClr val="tx2">
                    <a:lumMod val="10000"/>
                  </a:schemeClr>
                </a:solidFill>
              </a:rPr>
              <a:t>Disaster </a:t>
            </a:r>
          </a:p>
          <a:p>
            <a:r>
              <a:rPr lang="en-US" sz="1400" dirty="0" smtClean="0">
                <a:solidFill>
                  <a:schemeClr val="tx2">
                    <a:lumMod val="10000"/>
                  </a:schemeClr>
                </a:solidFill>
              </a:rPr>
              <a:t>Strikes</a:t>
            </a:r>
            <a:endParaRPr lang="en-US" sz="1400" dirty="0">
              <a:solidFill>
                <a:schemeClr val="tx2">
                  <a:lumMod val="10000"/>
                </a:schemeClr>
              </a:solidFill>
            </a:endParaRPr>
          </a:p>
        </p:txBody>
      </p:sp>
      <p:cxnSp>
        <p:nvCxnSpPr>
          <p:cNvPr id="29" name="Straight Arrow Connector 28"/>
          <p:cNvCxnSpPr>
            <a:stCxn id="28" idx="0"/>
          </p:cNvCxnSpPr>
          <p:nvPr/>
        </p:nvCxnSpPr>
        <p:spPr bwMode="auto">
          <a:xfrm rot="5400000" flipH="1" flipV="1">
            <a:off x="3682224" y="5597404"/>
            <a:ext cx="533400" cy="26952"/>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30" name="TextBox 29"/>
          <p:cNvSpPr txBox="1"/>
          <p:nvPr/>
        </p:nvSpPr>
        <p:spPr>
          <a:xfrm>
            <a:off x="4876800" y="5877580"/>
            <a:ext cx="801823"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solidFill>
                  <a:schemeClr val="tx2">
                    <a:lumMod val="10000"/>
                  </a:schemeClr>
                </a:solidFill>
              </a:rPr>
              <a:t>DRP</a:t>
            </a:r>
          </a:p>
          <a:p>
            <a:r>
              <a:rPr lang="en-US" sz="1400" dirty="0" smtClean="0">
                <a:solidFill>
                  <a:schemeClr val="tx2">
                    <a:lumMod val="10000"/>
                  </a:schemeClr>
                </a:solidFill>
              </a:rPr>
              <a:t>invoked</a:t>
            </a:r>
            <a:endParaRPr lang="en-US" sz="1400" dirty="0">
              <a:solidFill>
                <a:schemeClr val="tx2">
                  <a:lumMod val="10000"/>
                </a:schemeClr>
              </a:solidFill>
            </a:endParaRPr>
          </a:p>
        </p:txBody>
      </p:sp>
      <p:cxnSp>
        <p:nvCxnSpPr>
          <p:cNvPr id="31" name="Straight Arrow Connector 30"/>
          <p:cNvCxnSpPr>
            <a:stCxn id="30" idx="0"/>
            <a:endCxn id="36" idx="5"/>
          </p:cNvCxnSpPr>
          <p:nvPr/>
        </p:nvCxnSpPr>
        <p:spPr bwMode="auto">
          <a:xfrm rot="16200000" flipV="1">
            <a:off x="5119978" y="5719846"/>
            <a:ext cx="262078" cy="53390"/>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32" name="TextBox 31"/>
          <p:cNvSpPr txBox="1"/>
          <p:nvPr/>
        </p:nvSpPr>
        <p:spPr>
          <a:xfrm>
            <a:off x="6248400" y="5877580"/>
            <a:ext cx="990977" cy="52322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smtClean="0">
                <a:solidFill>
                  <a:schemeClr val="tx2">
                    <a:lumMod val="10000"/>
                  </a:schemeClr>
                </a:solidFill>
              </a:rPr>
              <a:t>Normalcy </a:t>
            </a:r>
          </a:p>
          <a:p>
            <a:r>
              <a:rPr lang="en-US" sz="1400" dirty="0" smtClean="0">
                <a:solidFill>
                  <a:schemeClr val="tx2">
                    <a:lumMod val="10000"/>
                  </a:schemeClr>
                </a:solidFill>
              </a:rPr>
              <a:t>restored</a:t>
            </a:r>
            <a:endParaRPr lang="en-US" sz="1400" dirty="0">
              <a:solidFill>
                <a:schemeClr val="tx2">
                  <a:lumMod val="10000"/>
                </a:schemeClr>
              </a:solidFill>
            </a:endParaRPr>
          </a:p>
        </p:txBody>
      </p:sp>
      <p:cxnSp>
        <p:nvCxnSpPr>
          <p:cNvPr id="33" name="Straight Arrow Connector 32"/>
          <p:cNvCxnSpPr>
            <a:stCxn id="32" idx="0"/>
          </p:cNvCxnSpPr>
          <p:nvPr/>
        </p:nvCxnSpPr>
        <p:spPr bwMode="auto">
          <a:xfrm rot="16200000" flipV="1">
            <a:off x="6419945" y="5553635"/>
            <a:ext cx="457200" cy="190689"/>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34" name="Right Triangle 33"/>
          <p:cNvSpPr/>
          <p:nvPr/>
        </p:nvSpPr>
        <p:spPr bwMode="auto">
          <a:xfrm flipH="1">
            <a:off x="5181600" y="3134380"/>
            <a:ext cx="1371600" cy="609600"/>
          </a:xfrm>
          <a:prstGeom prst="rtTriangle">
            <a:avLst/>
          </a:prstGeom>
          <a:solidFill>
            <a:schemeClr val="accent6">
              <a:lumMod val="60000"/>
              <a:lumOff val="4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35" name="Flowchart: Process 34"/>
          <p:cNvSpPr/>
          <p:nvPr/>
        </p:nvSpPr>
        <p:spPr bwMode="auto">
          <a:xfrm>
            <a:off x="5181600" y="3743980"/>
            <a:ext cx="1371600" cy="1752600"/>
          </a:xfrm>
          <a:prstGeom prst="flowChartProcess">
            <a:avLst/>
          </a:prstGeom>
          <a:solidFill>
            <a:schemeClr val="accent6">
              <a:lumMod val="60000"/>
              <a:lumOff val="40000"/>
            </a:schemeClr>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
        <p:nvSpPr>
          <p:cNvPr id="36" name="Flowchart: Connector 35"/>
          <p:cNvSpPr/>
          <p:nvPr/>
        </p:nvSpPr>
        <p:spPr bwMode="auto">
          <a:xfrm>
            <a:off x="5029200" y="5420380"/>
            <a:ext cx="228600" cy="228600"/>
          </a:xfrm>
          <a:prstGeom prst="flowChartConnector">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pic>
        <p:nvPicPr>
          <p:cNvPr id="37" name="Picture 3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38" name="Picture 3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3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Understanding RTO &amp; RPO  </a:t>
            </a:r>
            <a:br>
              <a:rPr lang="en-US" b="1" dirty="0" smtClean="0"/>
            </a:b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cxnSp>
        <p:nvCxnSpPr>
          <p:cNvPr id="7" name="Straight Arrow Connector 6"/>
          <p:cNvCxnSpPr/>
          <p:nvPr/>
        </p:nvCxnSpPr>
        <p:spPr bwMode="auto">
          <a:xfrm>
            <a:off x="1981200" y="5791200"/>
            <a:ext cx="6324600" cy="1588"/>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cxnSp>
        <p:nvCxnSpPr>
          <p:cNvPr id="9" name="Straight Arrow Connector 8"/>
          <p:cNvCxnSpPr/>
          <p:nvPr/>
        </p:nvCxnSpPr>
        <p:spPr bwMode="auto">
          <a:xfrm rot="5400000" flipH="1" flipV="1">
            <a:off x="115094" y="3923506"/>
            <a:ext cx="3733800" cy="1588"/>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
        <p:nvSpPr>
          <p:cNvPr id="11" name="TextBox 10"/>
          <p:cNvSpPr txBox="1"/>
          <p:nvPr/>
        </p:nvSpPr>
        <p:spPr>
          <a:xfrm>
            <a:off x="1981200" y="5943600"/>
            <a:ext cx="1056700" cy="369332"/>
          </a:xfrm>
          <a:prstGeom prst="rect">
            <a:avLst/>
          </a:prstGeom>
          <a:noFill/>
        </p:spPr>
        <p:txBody>
          <a:bodyPr wrap="none" rtlCol="0">
            <a:spAutoFit/>
          </a:bodyPr>
          <a:lstStyle/>
          <a:p>
            <a:r>
              <a:rPr lang="en-US" dirty="0" smtClean="0"/>
              <a:t>Minutes </a:t>
            </a:r>
            <a:endParaRPr lang="en-US" dirty="0"/>
          </a:p>
        </p:txBody>
      </p:sp>
      <p:sp>
        <p:nvSpPr>
          <p:cNvPr id="12" name="TextBox 11"/>
          <p:cNvSpPr txBox="1"/>
          <p:nvPr/>
        </p:nvSpPr>
        <p:spPr>
          <a:xfrm>
            <a:off x="3352800" y="5943600"/>
            <a:ext cx="864339" cy="369332"/>
          </a:xfrm>
          <a:prstGeom prst="rect">
            <a:avLst/>
          </a:prstGeom>
          <a:noFill/>
        </p:spPr>
        <p:txBody>
          <a:bodyPr wrap="none" rtlCol="0">
            <a:spAutoFit/>
          </a:bodyPr>
          <a:lstStyle/>
          <a:p>
            <a:r>
              <a:rPr lang="en-US" dirty="0" smtClean="0"/>
              <a:t>Hours </a:t>
            </a:r>
            <a:endParaRPr lang="en-US" dirty="0"/>
          </a:p>
        </p:txBody>
      </p:sp>
      <p:sp>
        <p:nvSpPr>
          <p:cNvPr id="13" name="TextBox 12"/>
          <p:cNvSpPr txBox="1"/>
          <p:nvPr/>
        </p:nvSpPr>
        <p:spPr>
          <a:xfrm>
            <a:off x="4800600" y="5943600"/>
            <a:ext cx="774571" cy="369332"/>
          </a:xfrm>
          <a:prstGeom prst="rect">
            <a:avLst/>
          </a:prstGeom>
          <a:noFill/>
        </p:spPr>
        <p:txBody>
          <a:bodyPr wrap="none" rtlCol="0">
            <a:spAutoFit/>
          </a:bodyPr>
          <a:lstStyle/>
          <a:p>
            <a:r>
              <a:rPr lang="en-US" dirty="0" smtClean="0"/>
              <a:t>Days </a:t>
            </a:r>
            <a:endParaRPr lang="en-US" dirty="0"/>
          </a:p>
        </p:txBody>
      </p:sp>
      <p:sp>
        <p:nvSpPr>
          <p:cNvPr id="14" name="TextBox 13"/>
          <p:cNvSpPr txBox="1"/>
          <p:nvPr/>
        </p:nvSpPr>
        <p:spPr>
          <a:xfrm>
            <a:off x="6019800" y="5943600"/>
            <a:ext cx="885820" cy="369332"/>
          </a:xfrm>
          <a:prstGeom prst="rect">
            <a:avLst/>
          </a:prstGeom>
          <a:noFill/>
        </p:spPr>
        <p:txBody>
          <a:bodyPr wrap="none" rtlCol="0">
            <a:spAutoFit/>
          </a:bodyPr>
          <a:lstStyle/>
          <a:p>
            <a:r>
              <a:rPr lang="en-US" dirty="0" smtClean="0"/>
              <a:t>Weeks</a:t>
            </a:r>
            <a:endParaRPr lang="en-US" dirty="0"/>
          </a:p>
        </p:txBody>
      </p:sp>
      <p:sp>
        <p:nvSpPr>
          <p:cNvPr id="15" name="TextBox 14"/>
          <p:cNvSpPr txBox="1"/>
          <p:nvPr/>
        </p:nvSpPr>
        <p:spPr>
          <a:xfrm>
            <a:off x="838200" y="5181600"/>
            <a:ext cx="1056700" cy="369332"/>
          </a:xfrm>
          <a:prstGeom prst="rect">
            <a:avLst/>
          </a:prstGeom>
          <a:noFill/>
        </p:spPr>
        <p:txBody>
          <a:bodyPr wrap="none" rtlCol="0">
            <a:spAutoFit/>
          </a:bodyPr>
          <a:lstStyle/>
          <a:p>
            <a:r>
              <a:rPr lang="en-US" dirty="0" smtClean="0"/>
              <a:t>Minutes </a:t>
            </a:r>
            <a:endParaRPr lang="en-US" dirty="0"/>
          </a:p>
        </p:txBody>
      </p:sp>
      <p:sp>
        <p:nvSpPr>
          <p:cNvPr id="17" name="TextBox 16"/>
          <p:cNvSpPr txBox="1"/>
          <p:nvPr/>
        </p:nvSpPr>
        <p:spPr>
          <a:xfrm>
            <a:off x="914400" y="4343400"/>
            <a:ext cx="864339" cy="369332"/>
          </a:xfrm>
          <a:prstGeom prst="rect">
            <a:avLst/>
          </a:prstGeom>
          <a:noFill/>
        </p:spPr>
        <p:txBody>
          <a:bodyPr wrap="none" rtlCol="0">
            <a:spAutoFit/>
          </a:bodyPr>
          <a:lstStyle/>
          <a:p>
            <a:r>
              <a:rPr lang="en-US" dirty="0" smtClean="0"/>
              <a:t>Hours </a:t>
            </a:r>
            <a:endParaRPr lang="en-US" dirty="0"/>
          </a:p>
        </p:txBody>
      </p:sp>
      <p:sp>
        <p:nvSpPr>
          <p:cNvPr id="18" name="TextBox 17"/>
          <p:cNvSpPr txBox="1"/>
          <p:nvPr/>
        </p:nvSpPr>
        <p:spPr>
          <a:xfrm>
            <a:off x="914400" y="3429000"/>
            <a:ext cx="774571" cy="369332"/>
          </a:xfrm>
          <a:prstGeom prst="rect">
            <a:avLst/>
          </a:prstGeom>
          <a:noFill/>
        </p:spPr>
        <p:txBody>
          <a:bodyPr wrap="none" rtlCol="0">
            <a:spAutoFit/>
          </a:bodyPr>
          <a:lstStyle/>
          <a:p>
            <a:r>
              <a:rPr lang="en-US" dirty="0" smtClean="0"/>
              <a:t>Days </a:t>
            </a:r>
            <a:endParaRPr lang="en-US" dirty="0"/>
          </a:p>
        </p:txBody>
      </p:sp>
      <p:sp>
        <p:nvSpPr>
          <p:cNvPr id="19" name="TextBox 18"/>
          <p:cNvSpPr txBox="1"/>
          <p:nvPr/>
        </p:nvSpPr>
        <p:spPr>
          <a:xfrm>
            <a:off x="838200" y="2514600"/>
            <a:ext cx="885820" cy="369332"/>
          </a:xfrm>
          <a:prstGeom prst="rect">
            <a:avLst/>
          </a:prstGeom>
          <a:noFill/>
        </p:spPr>
        <p:txBody>
          <a:bodyPr wrap="none" rtlCol="0">
            <a:spAutoFit/>
          </a:bodyPr>
          <a:lstStyle/>
          <a:p>
            <a:r>
              <a:rPr lang="en-US" dirty="0" smtClean="0"/>
              <a:t>Weeks</a:t>
            </a:r>
            <a:endParaRPr lang="en-US" dirty="0"/>
          </a:p>
        </p:txBody>
      </p:sp>
      <p:sp>
        <p:nvSpPr>
          <p:cNvPr id="20" name="Rectangle 19"/>
          <p:cNvSpPr/>
          <p:nvPr/>
        </p:nvSpPr>
        <p:spPr bwMode="auto">
          <a:xfrm>
            <a:off x="2590800" y="2362200"/>
            <a:ext cx="4343400"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bg1"/>
                </a:solidFill>
                <a:effectLst/>
                <a:latin typeface="Arial" charset="0"/>
                <a:cs typeface="Arial" charset="0"/>
              </a:rPr>
              <a:t>Recovery Point Objectives </a:t>
            </a:r>
          </a:p>
          <a:p>
            <a:pPr marL="0" marR="0" indent="0" algn="ctr"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bg1"/>
                </a:solidFill>
                <a:latin typeface="Arial" charset="0"/>
                <a:cs typeface="Arial" charset="0"/>
              </a:rPr>
              <a:t>How much data I can afford to loose </a:t>
            </a:r>
            <a:endParaRPr kumimoji="0" lang="en-US" sz="1200" b="0" i="0" u="none" strike="noStrike" cap="none" normalizeH="0" baseline="0" dirty="0" smtClean="0">
              <a:ln>
                <a:noFill/>
              </a:ln>
              <a:solidFill>
                <a:schemeClr val="bg1"/>
              </a:solidFill>
              <a:effectLst/>
              <a:latin typeface="Arial" charset="0"/>
              <a:cs typeface="Arial" charset="0"/>
            </a:endParaRPr>
          </a:p>
        </p:txBody>
      </p:sp>
      <p:sp>
        <p:nvSpPr>
          <p:cNvPr id="21" name="Rectangle 20"/>
          <p:cNvSpPr/>
          <p:nvPr/>
        </p:nvSpPr>
        <p:spPr bwMode="auto">
          <a:xfrm>
            <a:off x="3657600" y="4953000"/>
            <a:ext cx="3581400" cy="457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bg1"/>
                </a:solidFill>
                <a:effectLst/>
                <a:latin typeface="Arial" charset="0"/>
                <a:cs typeface="Arial" charset="0"/>
              </a:rPr>
              <a:t>Recovery Time Objective </a:t>
            </a:r>
          </a:p>
          <a:p>
            <a:pPr marL="0" marR="0" indent="0" algn="ctr"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bg1"/>
                </a:solidFill>
                <a:latin typeface="Arial" charset="0"/>
                <a:cs typeface="Arial" charset="0"/>
              </a:rPr>
              <a:t>How long can I afford to be without IT Systems </a:t>
            </a:r>
            <a:endParaRPr kumimoji="0" lang="en-US" sz="1200" b="0" i="0" u="none" strike="noStrike" cap="none" normalizeH="0" baseline="0" dirty="0" smtClean="0">
              <a:ln>
                <a:noFill/>
              </a:ln>
              <a:solidFill>
                <a:schemeClr val="bg1"/>
              </a:solidFill>
              <a:effectLst/>
              <a:latin typeface="Arial" charset="0"/>
              <a:cs typeface="Arial" charset="0"/>
            </a:endParaRPr>
          </a:p>
        </p:txBody>
      </p:sp>
      <p:pic>
        <p:nvPicPr>
          <p:cNvPr id="22" name="Picture 21"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23" name="Picture 22"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24"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800" decel="100000"/>
                                        <p:tgtEl>
                                          <p:spTgt spid="21"/>
                                        </p:tgtEl>
                                      </p:cBhvr>
                                    </p:animEffect>
                                    <p:anim calcmode="lin" valueType="num">
                                      <p:cBhvr>
                                        <p:cTn id="8" dur="800" decel="100000" fill="hold"/>
                                        <p:tgtEl>
                                          <p:spTgt spid="21"/>
                                        </p:tgtEl>
                                        <p:attrNameLst>
                                          <p:attrName>style.rotation</p:attrName>
                                        </p:attrNameLst>
                                      </p:cBhvr>
                                      <p:tavLst>
                                        <p:tav tm="0">
                                          <p:val>
                                            <p:fltVal val="-90"/>
                                          </p:val>
                                        </p:tav>
                                        <p:tav tm="100000">
                                          <p:val>
                                            <p:fltVal val="0"/>
                                          </p:val>
                                        </p:tav>
                                      </p:tavLst>
                                    </p:anim>
                                    <p:anim calcmode="lin" valueType="num">
                                      <p:cBhvr>
                                        <p:cTn id="9" dur="800" decel="100000" fill="hold"/>
                                        <p:tgtEl>
                                          <p:spTgt spid="21"/>
                                        </p:tgtEl>
                                        <p:attrNameLst>
                                          <p:attrName>ppt_x</p:attrName>
                                        </p:attrNameLst>
                                      </p:cBhvr>
                                      <p:tavLst>
                                        <p:tav tm="0">
                                          <p:val>
                                            <p:strVal val="#ppt_x+0.4"/>
                                          </p:val>
                                        </p:tav>
                                        <p:tav tm="100000">
                                          <p:val>
                                            <p:strVal val="#ppt_x-0.05"/>
                                          </p:val>
                                        </p:tav>
                                      </p:tavLst>
                                    </p:anim>
                                    <p:anim calcmode="lin" valueType="num">
                                      <p:cBhvr>
                                        <p:cTn id="10" dur="800" decel="100000" fill="hold"/>
                                        <p:tgtEl>
                                          <p:spTgt spid="21"/>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800" decel="100000"/>
                                        <p:tgtEl>
                                          <p:spTgt spid="20"/>
                                        </p:tgtEl>
                                      </p:cBhvr>
                                    </p:animEffect>
                                    <p:anim calcmode="lin" valueType="num">
                                      <p:cBhvr>
                                        <p:cTn id="18" dur="800" decel="100000" fill="hold"/>
                                        <p:tgtEl>
                                          <p:spTgt spid="20"/>
                                        </p:tgtEl>
                                        <p:attrNameLst>
                                          <p:attrName>style.rotation</p:attrName>
                                        </p:attrNameLst>
                                      </p:cBhvr>
                                      <p:tavLst>
                                        <p:tav tm="0">
                                          <p:val>
                                            <p:fltVal val="-90"/>
                                          </p:val>
                                        </p:tav>
                                        <p:tav tm="100000">
                                          <p:val>
                                            <p:fltVal val="0"/>
                                          </p:val>
                                        </p:tav>
                                      </p:tavLst>
                                    </p:anim>
                                    <p:anim calcmode="lin" valueType="num">
                                      <p:cBhvr>
                                        <p:cTn id="19" dur="800" decel="100000" fill="hold"/>
                                        <p:tgtEl>
                                          <p:spTgt spid="20"/>
                                        </p:tgtEl>
                                        <p:attrNameLst>
                                          <p:attrName>ppt_x</p:attrName>
                                        </p:attrNameLst>
                                      </p:cBhvr>
                                      <p:tavLst>
                                        <p:tav tm="0">
                                          <p:val>
                                            <p:strVal val="#ppt_x+0.4"/>
                                          </p:val>
                                        </p:tav>
                                        <p:tav tm="100000">
                                          <p:val>
                                            <p:strVal val="#ppt_x-0.05"/>
                                          </p:val>
                                        </p:tav>
                                      </p:tavLst>
                                    </p:anim>
                                    <p:anim calcmode="lin" valueType="num">
                                      <p:cBhvr>
                                        <p:cTn id="20" dur="800" decel="100000" fill="hold"/>
                                        <p:tgtEl>
                                          <p:spTgt spid="20"/>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ChangeArrowheads="1"/>
          </p:cNvSpPr>
          <p:nvPr/>
        </p:nvSpPr>
        <p:spPr bwMode="auto">
          <a:xfrm>
            <a:off x="76200" y="104775"/>
            <a:ext cx="8820150" cy="657225"/>
          </a:xfrm>
          <a:prstGeom prst="rect">
            <a:avLst/>
          </a:prstGeom>
          <a:noFill/>
          <a:ln w="9525">
            <a:noFill/>
            <a:miter lim="800000"/>
            <a:headEnd/>
            <a:tailEnd/>
          </a:ln>
          <a:effectLst/>
        </p:spPr>
        <p:txBody>
          <a:bodyPr anchor="ctr"/>
          <a:lstStyle/>
          <a:p>
            <a:pPr algn="l"/>
            <a:r>
              <a:rPr lang="en-US" sz="2400" b="1" dirty="0">
                <a:latin typeface="Arial" pitchFamily="34" charset="0"/>
              </a:rPr>
              <a:t>Phase - III: Strategy Selection </a:t>
            </a:r>
          </a:p>
        </p:txBody>
      </p:sp>
      <p:sp>
        <p:nvSpPr>
          <p:cNvPr id="424963" name="Rectangle 3"/>
          <p:cNvSpPr>
            <a:spLocks noChangeArrowheads="1"/>
          </p:cNvSpPr>
          <p:nvPr/>
        </p:nvSpPr>
        <p:spPr bwMode="auto">
          <a:xfrm>
            <a:off x="152400" y="1219200"/>
            <a:ext cx="8610600" cy="3962400"/>
          </a:xfrm>
          <a:prstGeom prst="rect">
            <a:avLst/>
          </a:prstGeom>
          <a:noFill/>
          <a:ln w="9525">
            <a:noFill/>
            <a:miter lim="800000"/>
            <a:headEnd/>
            <a:tailEnd/>
          </a:ln>
          <a:effectLst/>
        </p:spPr>
        <p:txBody>
          <a:bodyPr/>
          <a:lstStyle/>
          <a:p>
            <a:pPr marL="342900" indent="-342900" algn="l">
              <a:spcBef>
                <a:spcPct val="20000"/>
              </a:spcBef>
              <a:buClr>
                <a:schemeClr val="tx1"/>
              </a:buClr>
              <a:buFontTx/>
              <a:buChar char="•"/>
            </a:pPr>
            <a:r>
              <a:rPr lang="en-US" sz="1600" dirty="0">
                <a:solidFill>
                  <a:schemeClr val="accent1">
                    <a:lumMod val="40000"/>
                    <a:lumOff val="60000"/>
                  </a:schemeClr>
                </a:solidFill>
                <a:latin typeface="Arial" pitchFamily="34" charset="0"/>
              </a:rPr>
              <a:t>Objective</a:t>
            </a:r>
          </a:p>
          <a:p>
            <a:pPr marL="342900" indent="-342900" algn="l">
              <a:lnSpc>
                <a:spcPct val="50000"/>
              </a:lnSpc>
              <a:spcBef>
                <a:spcPct val="20000"/>
              </a:spcBef>
              <a:buClr>
                <a:schemeClr val="tx1"/>
              </a:buClr>
            </a:pPr>
            <a:r>
              <a:rPr lang="en-US" sz="1600" dirty="0">
                <a:solidFill>
                  <a:schemeClr val="accent1">
                    <a:lumMod val="40000"/>
                    <a:lumOff val="60000"/>
                  </a:schemeClr>
                </a:solidFill>
                <a:latin typeface="Arial" pitchFamily="34" charset="0"/>
              </a:rPr>
              <a:t>	</a:t>
            </a:r>
          </a:p>
          <a:p>
            <a:pPr marL="342900" indent="-342900" algn="l">
              <a:spcBef>
                <a:spcPct val="20000"/>
              </a:spcBef>
              <a:buClr>
                <a:schemeClr val="tx1"/>
              </a:buClr>
            </a:pPr>
            <a:r>
              <a:rPr lang="en-US" sz="1600" dirty="0">
                <a:solidFill>
                  <a:schemeClr val="accent1">
                    <a:lumMod val="40000"/>
                    <a:lumOff val="60000"/>
                  </a:schemeClr>
                </a:solidFill>
                <a:latin typeface="Arial" pitchFamily="34" charset="0"/>
              </a:rPr>
              <a:t>	</a:t>
            </a:r>
            <a:r>
              <a:rPr lang="en-US" sz="1600" dirty="0" smtClean="0">
                <a:solidFill>
                  <a:schemeClr val="accent1">
                    <a:lumMod val="40000"/>
                    <a:lumOff val="60000"/>
                  </a:schemeClr>
                </a:solidFill>
                <a:latin typeface="Arial" pitchFamily="34" charset="0"/>
              </a:rPr>
              <a:t>Define </a:t>
            </a:r>
            <a:r>
              <a:rPr lang="en-US" sz="1600" dirty="0">
                <a:solidFill>
                  <a:schemeClr val="accent1">
                    <a:lumMod val="40000"/>
                    <a:lumOff val="60000"/>
                  </a:schemeClr>
                </a:solidFill>
                <a:latin typeface="Arial" pitchFamily="34" charset="0"/>
              </a:rPr>
              <a:t>the action items needed to best protect the organisation and to select the most appropriate recovery solutions </a:t>
            </a:r>
            <a:r>
              <a:rPr lang="en-US" sz="1600" dirty="0" smtClean="0">
                <a:solidFill>
                  <a:schemeClr val="accent1">
                    <a:lumMod val="40000"/>
                    <a:lumOff val="60000"/>
                  </a:schemeClr>
                </a:solidFill>
                <a:latin typeface="Arial" pitchFamily="34" charset="0"/>
              </a:rPr>
              <a:t>for IT systems supporting critical </a:t>
            </a:r>
            <a:r>
              <a:rPr lang="en-US" sz="1600" dirty="0">
                <a:solidFill>
                  <a:schemeClr val="accent1">
                    <a:lumMod val="40000"/>
                    <a:lumOff val="60000"/>
                  </a:schemeClr>
                </a:solidFill>
                <a:latin typeface="Arial" pitchFamily="34" charset="0"/>
              </a:rPr>
              <a:t>business </a:t>
            </a:r>
            <a:r>
              <a:rPr lang="en-US" sz="1600" dirty="0" smtClean="0">
                <a:solidFill>
                  <a:schemeClr val="accent1">
                    <a:lumMod val="40000"/>
                    <a:lumOff val="60000"/>
                  </a:schemeClr>
                </a:solidFill>
                <a:latin typeface="Arial" pitchFamily="34" charset="0"/>
              </a:rPr>
              <a:t>functions.</a:t>
            </a:r>
          </a:p>
          <a:p>
            <a:pPr marL="342900" indent="-342900">
              <a:spcBef>
                <a:spcPct val="20000"/>
              </a:spcBef>
              <a:buClr>
                <a:schemeClr val="tx1"/>
              </a:buClr>
              <a:buFontTx/>
              <a:buChar char="•"/>
            </a:pPr>
            <a:endParaRPr lang="en-US" sz="1600" dirty="0" smtClean="0">
              <a:solidFill>
                <a:schemeClr val="accent1">
                  <a:lumMod val="40000"/>
                  <a:lumOff val="60000"/>
                </a:schemeClr>
              </a:solidFill>
              <a:latin typeface="Arial" pitchFamily="34" charset="0"/>
            </a:endParaRPr>
          </a:p>
          <a:p>
            <a:pPr marL="342900" indent="-342900">
              <a:spcBef>
                <a:spcPct val="20000"/>
              </a:spcBef>
              <a:buClr>
                <a:schemeClr val="tx1"/>
              </a:buClr>
              <a:buFontTx/>
              <a:buChar char="•"/>
            </a:pPr>
            <a:r>
              <a:rPr lang="en-US" sz="1600" dirty="0" smtClean="0">
                <a:solidFill>
                  <a:schemeClr val="accent1">
                    <a:lumMod val="40000"/>
                    <a:lumOff val="60000"/>
                  </a:schemeClr>
                </a:solidFill>
                <a:latin typeface="Arial" pitchFamily="34" charset="0"/>
              </a:rPr>
              <a:t>Key Activities</a:t>
            </a:r>
          </a:p>
          <a:p>
            <a:pPr marL="342900" indent="-342900">
              <a:lnSpc>
                <a:spcPct val="50000"/>
              </a:lnSpc>
              <a:spcBef>
                <a:spcPct val="20000"/>
              </a:spcBef>
              <a:buClr>
                <a:schemeClr val="tx1"/>
              </a:buClr>
            </a:pPr>
            <a:r>
              <a:rPr lang="en-US" sz="1600" dirty="0" smtClean="0">
                <a:solidFill>
                  <a:schemeClr val="accent1">
                    <a:lumMod val="40000"/>
                    <a:lumOff val="60000"/>
                  </a:schemeClr>
                </a:solidFill>
                <a:latin typeface="Arial" pitchFamily="34" charset="0"/>
              </a:rPr>
              <a:t>	</a:t>
            </a:r>
          </a:p>
          <a:p>
            <a:pPr marL="800100" lvl="1" indent="-342900">
              <a:spcBef>
                <a:spcPct val="20000"/>
              </a:spcBef>
              <a:buClr>
                <a:schemeClr val="tx1"/>
              </a:buClr>
              <a:buFont typeface="Wingdings" pitchFamily="2" charset="2"/>
              <a:buChar char="§"/>
            </a:pPr>
            <a:r>
              <a:rPr lang="en-US" sz="1600" dirty="0" smtClean="0">
                <a:solidFill>
                  <a:schemeClr val="accent1">
                    <a:lumMod val="40000"/>
                    <a:lumOff val="60000"/>
                  </a:schemeClr>
                </a:solidFill>
                <a:latin typeface="Arial" pitchFamily="34" charset="0"/>
              </a:rPr>
              <a:t>Identification of range of solutions/strategies for the identified risks</a:t>
            </a:r>
          </a:p>
          <a:p>
            <a:pPr marL="800100" lvl="1" indent="-342900">
              <a:spcBef>
                <a:spcPct val="20000"/>
              </a:spcBef>
              <a:buClr>
                <a:schemeClr val="tx1"/>
              </a:buClr>
            </a:pPr>
            <a:r>
              <a:rPr lang="en-US" sz="1600" dirty="0" smtClean="0">
                <a:solidFill>
                  <a:schemeClr val="accent1">
                    <a:lumMod val="40000"/>
                    <a:lumOff val="60000"/>
                  </a:schemeClr>
                </a:solidFill>
                <a:latin typeface="Arial" pitchFamily="34" charset="0"/>
              </a:rPr>
              <a:t>	</a:t>
            </a:r>
          </a:p>
          <a:p>
            <a:pPr marL="800100" lvl="1" indent="-342900">
              <a:spcBef>
                <a:spcPct val="20000"/>
              </a:spcBef>
              <a:buClr>
                <a:schemeClr val="tx1"/>
              </a:buClr>
              <a:buFont typeface="Wingdings" pitchFamily="2" charset="2"/>
              <a:buChar char="§"/>
            </a:pPr>
            <a:r>
              <a:rPr lang="en-US" sz="1600" dirty="0" smtClean="0">
                <a:solidFill>
                  <a:schemeClr val="accent1">
                    <a:lumMod val="40000"/>
                    <a:lumOff val="60000"/>
                  </a:schemeClr>
                </a:solidFill>
                <a:latin typeface="Arial" pitchFamily="34" charset="0"/>
              </a:rPr>
              <a:t>Cost Benefit analysis of identified solutions/strategies  based on defined RTO and RPO</a:t>
            </a:r>
          </a:p>
          <a:p>
            <a:pPr marL="800100" lvl="1" indent="-342900">
              <a:spcBef>
                <a:spcPct val="20000"/>
              </a:spcBef>
              <a:buClr>
                <a:schemeClr val="tx1"/>
              </a:buClr>
              <a:buFont typeface="Wingdings" pitchFamily="2" charset="2"/>
              <a:buChar char="§"/>
            </a:pPr>
            <a:endParaRPr lang="en-US" sz="1600" dirty="0" smtClean="0">
              <a:solidFill>
                <a:schemeClr val="accent1">
                  <a:lumMod val="40000"/>
                  <a:lumOff val="60000"/>
                </a:schemeClr>
              </a:solidFill>
              <a:latin typeface="Arial" pitchFamily="34" charset="0"/>
            </a:endParaRPr>
          </a:p>
          <a:p>
            <a:pPr marL="800100" lvl="1" indent="-342900">
              <a:spcBef>
                <a:spcPct val="20000"/>
              </a:spcBef>
              <a:buClr>
                <a:schemeClr val="tx1"/>
              </a:buClr>
              <a:buFont typeface="Wingdings" pitchFamily="2" charset="2"/>
              <a:buChar char="§"/>
            </a:pPr>
            <a:r>
              <a:rPr lang="en-US" sz="1600" dirty="0" smtClean="0">
                <a:solidFill>
                  <a:schemeClr val="accent1">
                    <a:lumMod val="40000"/>
                    <a:lumOff val="60000"/>
                  </a:schemeClr>
                </a:solidFill>
                <a:latin typeface="Arial" pitchFamily="34" charset="0"/>
              </a:rPr>
              <a:t>Strategy selection</a:t>
            </a:r>
          </a:p>
          <a:p>
            <a:pPr marL="342900" indent="-342900" algn="l">
              <a:spcBef>
                <a:spcPct val="20000"/>
              </a:spcBef>
              <a:buClr>
                <a:schemeClr val="tx1"/>
              </a:buClr>
            </a:pPr>
            <a:endParaRPr lang="en-US" sz="1600" dirty="0">
              <a:solidFill>
                <a:schemeClr val="accent1">
                  <a:lumMod val="40000"/>
                  <a:lumOff val="60000"/>
                </a:schemeClr>
              </a:solidFill>
              <a:latin typeface="Arial" pitchFamily="34" charset="0"/>
            </a:endParaRP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28600"/>
            <a:ext cx="8805862" cy="755650"/>
          </a:xfrm>
        </p:spPr>
        <p:txBody>
          <a:bodyPr/>
          <a:lstStyle/>
          <a:p>
            <a:r>
              <a:rPr lang="en-US" b="1" dirty="0" smtClean="0">
                <a:latin typeface="Arial" pitchFamily="34" charset="0"/>
              </a:rPr>
              <a:t>Phase III Strategy Selection – </a:t>
            </a:r>
            <a:br>
              <a:rPr lang="en-US" b="1" dirty="0" smtClean="0">
                <a:latin typeface="Arial" pitchFamily="34" charset="0"/>
              </a:rPr>
            </a:br>
            <a:r>
              <a:rPr lang="en-US" dirty="0" smtClean="0">
                <a:solidFill>
                  <a:schemeClr val="tx1"/>
                </a:solidFill>
              </a:rPr>
              <a:t>Range of Strategies for Risk Mitigation</a:t>
            </a:r>
            <a:br>
              <a:rPr lang="en-US" dirty="0" smtClean="0">
                <a:solidFill>
                  <a:schemeClr val="tx1"/>
                </a:solidFill>
              </a:rPr>
            </a:br>
            <a:r>
              <a:rPr lang="en-US" b="1" dirty="0" smtClean="0">
                <a:latin typeface="Arial" pitchFamily="34" charset="0"/>
              </a:rPr>
              <a:t/>
            </a:r>
            <a:br>
              <a:rPr lang="en-US" b="1" dirty="0" smtClean="0">
                <a:latin typeface="Arial" pitchFamily="34" charset="0"/>
              </a:rPr>
            </a:br>
            <a:endParaRPr lang="en-US" dirty="0"/>
          </a:p>
        </p:txBody>
      </p:sp>
      <p:sp>
        <p:nvSpPr>
          <p:cNvPr id="3" name="Content Placeholder 2"/>
          <p:cNvSpPr>
            <a:spLocks noGrp="1"/>
          </p:cNvSpPr>
          <p:nvPr>
            <p:ph idx="1"/>
          </p:nvPr>
        </p:nvSpPr>
        <p:spPr>
          <a:xfrm>
            <a:off x="160338" y="1219200"/>
            <a:ext cx="8821737" cy="4335463"/>
          </a:xfrm>
        </p:spPr>
        <p:txBody>
          <a:bodyPr/>
          <a:lstStyle/>
          <a:p>
            <a:pPr marL="0" indent="0">
              <a:tabLst>
                <a:tab pos="60325" algn="l"/>
              </a:tabLst>
            </a:pPr>
            <a:r>
              <a:rPr lang="en-US" dirty="0" smtClean="0"/>
              <a:t>We will discuss illustrative strategies available for the following components:</a:t>
            </a:r>
          </a:p>
          <a:p>
            <a:pPr marL="838200" lvl="2" indent="-457200">
              <a:buFont typeface="Arial" pitchFamily="34" charset="0"/>
              <a:buChar char="•"/>
            </a:pPr>
            <a:r>
              <a:rPr lang="en-US" dirty="0" smtClean="0"/>
              <a:t>Application Software </a:t>
            </a:r>
          </a:p>
          <a:p>
            <a:pPr marL="838200" lvl="2" indent="-457200">
              <a:buFont typeface="Arial" pitchFamily="34" charset="0"/>
              <a:buChar char="•"/>
            </a:pPr>
            <a:r>
              <a:rPr lang="en-US" dirty="0" smtClean="0"/>
              <a:t>Data Recovery and Protection</a:t>
            </a:r>
          </a:p>
          <a:p>
            <a:pPr marL="838200" lvl="2" indent="-457200">
              <a:buFont typeface="Arial" pitchFamily="34" charset="0"/>
              <a:buChar char="•"/>
            </a:pPr>
            <a:r>
              <a:rPr lang="en-US" dirty="0" smtClean="0"/>
              <a:t>IT Infrastructure – Networks , Computing and Storage infrastructure etc.    </a:t>
            </a:r>
          </a:p>
          <a:p>
            <a:pPr marL="838200" lvl="2" indent="-457200">
              <a:buFont typeface="Arial" pitchFamily="34" charset="0"/>
              <a:buChar char="•"/>
            </a:pPr>
            <a:r>
              <a:rPr lang="en-US" dirty="0" smtClean="0"/>
              <a:t>Facilities</a:t>
            </a:r>
          </a:p>
          <a:p>
            <a:pPr marL="838200" lvl="2" indent="-457200">
              <a:buFont typeface="Arial" pitchFamily="34" charset="0"/>
              <a:buChar char="•"/>
            </a:pPr>
            <a:r>
              <a:rPr lang="en-US" dirty="0" smtClean="0"/>
              <a:t>End user environment..</a:t>
            </a:r>
          </a:p>
          <a:p>
            <a:pPr marL="457200" indent="-457200">
              <a:buFont typeface="Arial" pitchFamily="34" charset="0"/>
              <a:buChar char="•"/>
            </a:pPr>
            <a:endParaRPr lang="en-US" dirty="0" smtClean="0"/>
          </a:p>
          <a:p>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28</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9" y="1379537"/>
            <a:ext cx="8526461" cy="4335463"/>
          </a:xfrm>
        </p:spPr>
        <p:txBody>
          <a:bodyPr/>
          <a:lstStyle/>
          <a:p>
            <a:pPr>
              <a:spcBef>
                <a:spcPts val="600"/>
              </a:spcBef>
              <a:spcAft>
                <a:spcPts val="600"/>
              </a:spcAft>
            </a:pPr>
            <a:r>
              <a:rPr lang="en-US" dirty="0" smtClean="0"/>
              <a:t>Range of illustrative strategies for Application Software</a:t>
            </a:r>
          </a:p>
          <a:p>
            <a:pPr>
              <a:spcBef>
                <a:spcPts val="600"/>
              </a:spcBef>
              <a:spcAft>
                <a:spcPts val="600"/>
              </a:spcAft>
              <a:buFont typeface="Arial" pitchFamily="34" charset="0"/>
              <a:buChar char="•"/>
            </a:pPr>
            <a:r>
              <a:rPr lang="en-US" sz="1600" dirty="0" smtClean="0"/>
              <a:t>Implement Software Configuration Management tools for version control and source code management</a:t>
            </a:r>
          </a:p>
          <a:p>
            <a:pPr>
              <a:spcBef>
                <a:spcPts val="600"/>
              </a:spcBef>
              <a:spcAft>
                <a:spcPts val="600"/>
              </a:spcAft>
              <a:buFont typeface="Arial" pitchFamily="34" charset="0"/>
              <a:buChar char="•"/>
            </a:pPr>
            <a:r>
              <a:rPr lang="en-US" sz="1600" dirty="0" smtClean="0"/>
              <a:t>Backup of application software and source code</a:t>
            </a:r>
          </a:p>
          <a:p>
            <a:pPr>
              <a:spcBef>
                <a:spcPts val="600"/>
              </a:spcBef>
              <a:spcAft>
                <a:spcPts val="600"/>
              </a:spcAft>
              <a:buFont typeface="Arial" pitchFamily="34" charset="0"/>
              <a:buChar char="•"/>
            </a:pPr>
            <a:r>
              <a:rPr lang="en-US" sz="1600" dirty="0" smtClean="0"/>
              <a:t>Backup of application design and configuration documents</a:t>
            </a:r>
          </a:p>
          <a:p>
            <a:pPr>
              <a:spcBef>
                <a:spcPts val="600"/>
              </a:spcBef>
              <a:spcAft>
                <a:spcPts val="600"/>
              </a:spcAft>
              <a:buFont typeface="Arial" pitchFamily="34" charset="0"/>
              <a:buChar char="•"/>
            </a:pPr>
            <a:r>
              <a:rPr lang="en-US" sz="1600" dirty="0" smtClean="0"/>
              <a:t>Backup of application training, administration manuals</a:t>
            </a:r>
          </a:p>
          <a:p>
            <a:pPr>
              <a:spcBef>
                <a:spcPts val="600"/>
              </a:spcBef>
              <a:spcAft>
                <a:spcPts val="600"/>
              </a:spcAft>
              <a:buFont typeface="Arial" pitchFamily="34" charset="0"/>
              <a:buChar char="•"/>
            </a:pPr>
            <a:r>
              <a:rPr lang="en-US" sz="1600" dirty="0" err="1" smtClean="0"/>
              <a:t>Updation</a:t>
            </a:r>
            <a:r>
              <a:rPr lang="en-US" sz="1600" dirty="0" smtClean="0"/>
              <a:t> of application design, configuration, training and administration manuals inline with changes in the software</a:t>
            </a:r>
          </a:p>
          <a:p>
            <a:pPr>
              <a:spcBef>
                <a:spcPts val="600"/>
              </a:spcBef>
              <a:spcAft>
                <a:spcPts val="600"/>
              </a:spcAft>
              <a:buFont typeface="Arial" pitchFamily="34" charset="0"/>
              <a:buChar char="•"/>
            </a:pPr>
            <a:r>
              <a:rPr lang="en-US" sz="1600" dirty="0" smtClean="0"/>
              <a:t>Maintenance of Software Change History</a:t>
            </a:r>
          </a:p>
          <a:p>
            <a:pPr>
              <a:spcBef>
                <a:spcPts val="600"/>
              </a:spcBef>
              <a:spcAft>
                <a:spcPts val="600"/>
              </a:spcAft>
              <a:buFont typeface="Arial" pitchFamily="34" charset="0"/>
              <a:buChar char="•"/>
            </a:pPr>
            <a:r>
              <a:rPr lang="en-US" sz="1600" dirty="0" smtClean="0"/>
              <a:t>Planning for effective transition management during vendor switch over…</a:t>
            </a:r>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6"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7" name="Picture 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29</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Current scenario - Dependence on IT </a:t>
            </a:r>
            <a:endParaRPr lang="en-US" dirty="0"/>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IT is becoming the key enabler for many government and public sector organizations in achieving the business objectives</a:t>
            </a:r>
          </a:p>
          <a:p>
            <a:pPr marL="457200" indent="-457200">
              <a:buFont typeface="Arial" pitchFamily="34" charset="0"/>
              <a:buChar char="•"/>
            </a:pPr>
            <a:r>
              <a:rPr lang="en-US" dirty="0" smtClean="0"/>
              <a:t>Many organizations are moving towards mandatory electronic transactions eliminating the manual working methods completely</a:t>
            </a:r>
          </a:p>
          <a:p>
            <a:pPr marL="1190625" lvl="3" indent="-457200">
              <a:buFont typeface="Arial" pitchFamily="34" charset="0"/>
              <a:buChar char="•"/>
            </a:pPr>
            <a:r>
              <a:rPr lang="en-US" dirty="0" smtClean="0"/>
              <a:t>E.g. Ministry of Corporate Affairs (MCA21 Project)</a:t>
            </a:r>
          </a:p>
          <a:p>
            <a:pPr marL="1190625" lvl="3" indent="-457200">
              <a:buFont typeface="Arial" pitchFamily="34" charset="0"/>
              <a:buChar char="•"/>
            </a:pPr>
            <a:r>
              <a:rPr lang="en-US" dirty="0" smtClean="0"/>
              <a:t>E-Procurement initiatives in Andhra Pradesh, Karnataka, DGS &amp; D etc.</a:t>
            </a:r>
          </a:p>
          <a:p>
            <a:pPr marL="1190625" lvl="3" indent="-457200">
              <a:buFont typeface="Arial" pitchFamily="34" charset="0"/>
              <a:buChar char="•"/>
            </a:pPr>
            <a:r>
              <a:rPr lang="en-US" dirty="0" smtClean="0"/>
              <a:t>Passport issuance…</a:t>
            </a:r>
          </a:p>
          <a:p>
            <a:pPr marL="457200" indent="-457200">
              <a:buFont typeface="Arial" pitchFamily="34" charset="0"/>
              <a:buChar char="•"/>
            </a:pPr>
            <a:r>
              <a:rPr lang="en-US" dirty="0" smtClean="0"/>
              <a:t>More and more information is stored electronically</a:t>
            </a:r>
          </a:p>
          <a:p>
            <a:pPr marL="457200" indent="-457200">
              <a:buFont typeface="Arial" pitchFamily="34" charset="0"/>
              <a:buChar char="•"/>
            </a:pPr>
            <a:r>
              <a:rPr lang="en-US" dirty="0" smtClean="0"/>
              <a:t>NeGP is driving IT incubation in all key government sectors/ departments…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9" y="1379537"/>
            <a:ext cx="8526461" cy="4335463"/>
          </a:xfrm>
        </p:spPr>
        <p:txBody>
          <a:bodyPr/>
          <a:lstStyle/>
          <a:p>
            <a:pPr>
              <a:spcBef>
                <a:spcPts val="600"/>
              </a:spcBef>
              <a:spcAft>
                <a:spcPts val="600"/>
              </a:spcAft>
            </a:pPr>
            <a:r>
              <a:rPr lang="en-US" dirty="0" smtClean="0"/>
              <a:t>Range of illustrative strategies for Data and Database systems</a:t>
            </a:r>
          </a:p>
          <a:p>
            <a:pPr>
              <a:spcBef>
                <a:spcPts val="600"/>
              </a:spcBef>
              <a:spcAft>
                <a:spcPts val="600"/>
              </a:spcAft>
              <a:buFont typeface="Arial" pitchFamily="34" charset="0"/>
              <a:buChar char="•"/>
            </a:pPr>
            <a:r>
              <a:rPr lang="en-US" sz="1600" dirty="0" smtClean="0"/>
              <a:t>Maintain multiple levels of data backup (disk mirroring in server/SAN and backup tapes through tape library)</a:t>
            </a:r>
          </a:p>
          <a:p>
            <a:pPr>
              <a:spcBef>
                <a:spcPts val="600"/>
              </a:spcBef>
              <a:spcAft>
                <a:spcPts val="600"/>
              </a:spcAft>
              <a:buFont typeface="Arial" pitchFamily="34" charset="0"/>
              <a:buChar char="•"/>
            </a:pPr>
            <a:r>
              <a:rPr lang="en-US" sz="1600" dirty="0" smtClean="0"/>
              <a:t>Off-site storage of data backup tapes/media</a:t>
            </a:r>
          </a:p>
          <a:p>
            <a:pPr>
              <a:spcBef>
                <a:spcPts val="600"/>
              </a:spcBef>
              <a:spcAft>
                <a:spcPts val="600"/>
              </a:spcAft>
              <a:buFont typeface="Arial" pitchFamily="34" charset="0"/>
              <a:buChar char="•"/>
            </a:pPr>
            <a:r>
              <a:rPr lang="en-US" sz="1600" dirty="0" smtClean="0"/>
              <a:t>Data replication at DR site</a:t>
            </a:r>
          </a:p>
          <a:p>
            <a:pPr>
              <a:spcBef>
                <a:spcPts val="600"/>
              </a:spcBef>
              <a:spcAft>
                <a:spcPts val="600"/>
              </a:spcAft>
              <a:buFont typeface="Arial" pitchFamily="34" charset="0"/>
              <a:buChar char="•"/>
            </a:pPr>
            <a:r>
              <a:rPr lang="en-US" sz="1600" dirty="0" smtClean="0"/>
              <a:t>Database server configuration and image backup</a:t>
            </a:r>
          </a:p>
          <a:p>
            <a:pPr>
              <a:spcBef>
                <a:spcPts val="600"/>
              </a:spcBef>
              <a:spcAft>
                <a:spcPts val="600"/>
              </a:spcAft>
              <a:buFont typeface="Arial" pitchFamily="34" charset="0"/>
              <a:buChar char="•"/>
            </a:pPr>
            <a:r>
              <a:rPr lang="en-US" sz="1600" dirty="0" smtClean="0"/>
              <a:t>Maintain backup of Database design documents…</a:t>
            </a:r>
          </a:p>
          <a:p>
            <a:pPr>
              <a:spcBef>
                <a:spcPts val="600"/>
              </a:spcBef>
              <a:spcAft>
                <a:spcPts val="600"/>
              </a:spcAft>
              <a:buFont typeface="Arial" pitchFamily="34" charset="0"/>
              <a:buChar char="•"/>
            </a:pPr>
            <a:endParaRPr lang="en-US" sz="1600" dirty="0" smtClean="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6"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7" name="Picture 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9" y="1379537"/>
            <a:ext cx="8526461" cy="4335463"/>
          </a:xfrm>
        </p:spPr>
        <p:txBody>
          <a:bodyPr/>
          <a:lstStyle/>
          <a:p>
            <a:pPr>
              <a:spcBef>
                <a:spcPts val="600"/>
              </a:spcBef>
              <a:spcAft>
                <a:spcPts val="600"/>
              </a:spcAft>
            </a:pPr>
            <a:r>
              <a:rPr lang="en-US" dirty="0" smtClean="0"/>
              <a:t>Range of illustrative strategies for Network and Security components:</a:t>
            </a:r>
          </a:p>
          <a:p>
            <a:pPr>
              <a:spcBef>
                <a:spcPts val="600"/>
              </a:spcBef>
              <a:spcAft>
                <a:spcPts val="600"/>
              </a:spcAft>
              <a:buFont typeface="Arial" pitchFamily="34" charset="0"/>
              <a:buChar char="•"/>
            </a:pPr>
            <a:r>
              <a:rPr lang="en-US" sz="1600" dirty="0" smtClean="0"/>
              <a:t>Redundancy at each of the critical network component level (Core router, switch, internet router..)</a:t>
            </a:r>
          </a:p>
          <a:p>
            <a:pPr>
              <a:spcBef>
                <a:spcPts val="600"/>
              </a:spcBef>
              <a:spcAft>
                <a:spcPts val="600"/>
              </a:spcAft>
              <a:buFont typeface="Arial" pitchFamily="34" charset="0"/>
              <a:buChar char="•"/>
            </a:pPr>
            <a:r>
              <a:rPr lang="en-US" sz="1600" dirty="0" smtClean="0"/>
              <a:t>Redundancy at network circuit level (network circuits from alternate ISPs)</a:t>
            </a:r>
          </a:p>
          <a:p>
            <a:pPr lvl="1">
              <a:spcBef>
                <a:spcPts val="600"/>
              </a:spcBef>
              <a:spcAft>
                <a:spcPts val="600"/>
              </a:spcAft>
              <a:buFont typeface="Arial" pitchFamily="34" charset="0"/>
              <a:buChar char="•"/>
            </a:pPr>
            <a:r>
              <a:rPr lang="en-US" sz="1600" dirty="0" smtClean="0"/>
              <a:t>Redundancy at each of the critical security component level (firewall, IPS, VPN concentrator..)</a:t>
            </a:r>
          </a:p>
          <a:p>
            <a:pPr lvl="1">
              <a:spcBef>
                <a:spcPts val="600"/>
              </a:spcBef>
              <a:spcAft>
                <a:spcPts val="600"/>
              </a:spcAft>
              <a:buFont typeface="Arial" pitchFamily="34" charset="0"/>
              <a:buChar char="•"/>
            </a:pPr>
            <a:r>
              <a:rPr lang="en-US" sz="1600" dirty="0" smtClean="0"/>
              <a:t>Maintaining spares for the critical infrastructure elements</a:t>
            </a:r>
          </a:p>
          <a:p>
            <a:pPr lvl="1">
              <a:spcBef>
                <a:spcPts val="600"/>
              </a:spcBef>
              <a:spcAft>
                <a:spcPts val="600"/>
              </a:spcAft>
              <a:buFont typeface="Arial" pitchFamily="34" charset="0"/>
              <a:buChar char="•"/>
            </a:pPr>
            <a:r>
              <a:rPr lang="en-US" sz="1600" dirty="0" smtClean="0"/>
              <a:t>Maintain backup of the design, configuration and IP addressing  schema files, system images</a:t>
            </a:r>
          </a:p>
          <a:p>
            <a:pPr lvl="1">
              <a:spcBef>
                <a:spcPts val="600"/>
              </a:spcBef>
              <a:spcAft>
                <a:spcPts val="600"/>
              </a:spcAft>
              <a:buFont typeface="Arial" pitchFamily="34" charset="0"/>
              <a:buChar char="•"/>
            </a:pPr>
            <a:r>
              <a:rPr lang="en-US" sz="1600" dirty="0" smtClean="0"/>
              <a:t>Signing SLA with the System Integrators/OEMs for replacement of components inline with RTO/RPO</a:t>
            </a:r>
          </a:p>
          <a:p>
            <a:pPr lvl="1">
              <a:spcBef>
                <a:spcPts val="600"/>
              </a:spcBef>
              <a:spcAft>
                <a:spcPts val="600"/>
              </a:spcAft>
              <a:buFont typeface="Arial" pitchFamily="34" charset="0"/>
              <a:buChar char="•"/>
            </a:pPr>
            <a:r>
              <a:rPr lang="en-US" sz="1600" dirty="0" smtClean="0"/>
              <a:t>Penetrating testing and vulnerability assessment at regular intervals to identify and bridge the information security gaps</a:t>
            </a:r>
          </a:p>
          <a:p>
            <a:pPr lvl="1">
              <a:spcBef>
                <a:spcPts val="600"/>
              </a:spcBef>
              <a:spcAft>
                <a:spcPts val="600"/>
              </a:spcAft>
              <a:buFont typeface="Arial" pitchFamily="34" charset="0"/>
              <a:buChar char="•"/>
            </a:pPr>
            <a:r>
              <a:rPr lang="en-US" sz="1600" dirty="0" smtClean="0"/>
              <a:t>Implementation of network and security monitoring and management tools</a:t>
            </a:r>
          </a:p>
          <a:p>
            <a:pPr lvl="1">
              <a:spcBef>
                <a:spcPts val="600"/>
              </a:spcBef>
              <a:spcAft>
                <a:spcPts val="600"/>
              </a:spcAft>
              <a:buFont typeface="Arial" pitchFamily="34" charset="0"/>
              <a:buChar char="•"/>
            </a:pPr>
            <a:r>
              <a:rPr lang="en-US" sz="1600" dirty="0" smtClean="0"/>
              <a:t>Insurance for the Infrastructure</a:t>
            </a:r>
          </a:p>
          <a:p>
            <a:pPr lvl="1">
              <a:spcBef>
                <a:spcPts val="600"/>
              </a:spcBef>
              <a:spcAft>
                <a:spcPts val="600"/>
              </a:spcAft>
              <a:buFont typeface="Arial" pitchFamily="34" charset="0"/>
              <a:buChar char="•"/>
            </a:pPr>
            <a:endParaRPr lang="en-US" sz="1600" dirty="0" smtClean="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6"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smtClean="0">
                <a:ln>
                  <a:noFill/>
                </a:ln>
                <a:solidFill>
                  <a:schemeClr val="tx1"/>
                </a:solidFill>
                <a:effectLst/>
                <a:uLnTx/>
                <a:uFillTx/>
                <a:latin typeface="+mj-lt"/>
                <a:ea typeface="+mj-ea"/>
                <a:cs typeface="+mj-cs"/>
              </a:rPr>
            </a:br>
            <a:r>
              <a:rPr kumimoji="0" lang="en-US" sz="2400" b="1" i="0" u="none" strike="noStrike" kern="0" cap="none" spc="0" normalizeH="0" baseline="0" noProof="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7" name="Picture 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smtClean="0"/>
              <a:t> </a:t>
            </a:r>
            <a:endParaRPr lang="en-US"/>
          </a:p>
        </p:txBody>
      </p:sp>
      <p:sp>
        <p:nvSpPr>
          <p:cNvPr id="7"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sp>
        <p:nvSpPr>
          <p:cNvPr id="9" name="Content Placeholder 2"/>
          <p:cNvSpPr>
            <a:spLocks noGrp="1"/>
          </p:cNvSpPr>
          <p:nvPr>
            <p:ph idx="1"/>
          </p:nvPr>
        </p:nvSpPr>
        <p:spPr>
          <a:xfrm>
            <a:off x="160339" y="1379537"/>
            <a:ext cx="8526461" cy="4335463"/>
          </a:xfrm>
        </p:spPr>
        <p:txBody>
          <a:bodyPr/>
          <a:lstStyle/>
          <a:p>
            <a:pPr>
              <a:spcBef>
                <a:spcPts val="600"/>
              </a:spcBef>
              <a:spcAft>
                <a:spcPts val="600"/>
              </a:spcAft>
            </a:pPr>
            <a:r>
              <a:rPr lang="en-US" dirty="0" smtClean="0"/>
              <a:t>Range of illustrative strategies for Computing Infrastructure</a:t>
            </a:r>
          </a:p>
          <a:p>
            <a:pPr>
              <a:spcBef>
                <a:spcPts val="600"/>
              </a:spcBef>
              <a:spcAft>
                <a:spcPts val="600"/>
              </a:spcAft>
              <a:buFont typeface="Arial" pitchFamily="34" charset="0"/>
              <a:buChar char="•"/>
            </a:pPr>
            <a:r>
              <a:rPr lang="en-US" sz="1600" dirty="0" smtClean="0"/>
              <a:t>Redundancy at the server level</a:t>
            </a:r>
          </a:p>
          <a:p>
            <a:pPr lvl="1">
              <a:spcBef>
                <a:spcPts val="600"/>
              </a:spcBef>
              <a:spcAft>
                <a:spcPts val="600"/>
              </a:spcAft>
              <a:buFont typeface="Arial" pitchFamily="34" charset="0"/>
              <a:buChar char="•"/>
            </a:pPr>
            <a:r>
              <a:rPr lang="en-US" sz="1600" dirty="0" smtClean="0"/>
              <a:t>Maintaining spares for the critical servers and its components</a:t>
            </a:r>
          </a:p>
          <a:p>
            <a:pPr lvl="1">
              <a:spcBef>
                <a:spcPts val="600"/>
              </a:spcBef>
              <a:spcAft>
                <a:spcPts val="600"/>
              </a:spcAft>
              <a:buFont typeface="Arial" pitchFamily="34" charset="0"/>
              <a:buChar char="•"/>
            </a:pPr>
            <a:r>
              <a:rPr lang="en-US" sz="1600" dirty="0" smtClean="0"/>
              <a:t>Maintain backup of the design, configuration and IP addressing  schema files, system images</a:t>
            </a:r>
          </a:p>
          <a:p>
            <a:pPr lvl="1">
              <a:spcBef>
                <a:spcPts val="600"/>
              </a:spcBef>
              <a:spcAft>
                <a:spcPts val="600"/>
              </a:spcAft>
              <a:buFont typeface="Arial" pitchFamily="34" charset="0"/>
              <a:buChar char="•"/>
            </a:pPr>
            <a:r>
              <a:rPr lang="en-US" sz="1600" dirty="0" smtClean="0"/>
              <a:t>Implementation of computing infrastructure at alternate site as backup (DR)</a:t>
            </a:r>
          </a:p>
          <a:p>
            <a:pPr lvl="1">
              <a:spcBef>
                <a:spcPts val="600"/>
              </a:spcBef>
              <a:spcAft>
                <a:spcPts val="600"/>
              </a:spcAft>
              <a:buFont typeface="Arial" pitchFamily="34" charset="0"/>
              <a:buChar char="•"/>
            </a:pPr>
            <a:r>
              <a:rPr lang="en-US" sz="1600" dirty="0" smtClean="0"/>
              <a:t>Signing SLA with the System Integrators/OEMs for replacement of components inline with RTO/RPO</a:t>
            </a:r>
          </a:p>
          <a:p>
            <a:pPr lvl="1">
              <a:spcBef>
                <a:spcPts val="600"/>
              </a:spcBef>
              <a:spcAft>
                <a:spcPts val="600"/>
              </a:spcAft>
              <a:buFont typeface="Arial" pitchFamily="34" charset="0"/>
              <a:buChar char="•"/>
            </a:pPr>
            <a:r>
              <a:rPr lang="en-US" sz="1600" dirty="0" smtClean="0"/>
              <a:t>Penetrating testing and vulnerability assessment at regular intervals to identify and bridge the information security gaps</a:t>
            </a:r>
          </a:p>
          <a:p>
            <a:pPr lvl="1">
              <a:spcBef>
                <a:spcPts val="600"/>
              </a:spcBef>
              <a:spcAft>
                <a:spcPts val="600"/>
              </a:spcAft>
              <a:buFont typeface="Arial" pitchFamily="34" charset="0"/>
              <a:buChar char="•"/>
            </a:pPr>
            <a:r>
              <a:rPr lang="en-US" sz="1600" dirty="0" smtClean="0"/>
              <a:t>Implementation of server monitoring and management tools</a:t>
            </a:r>
          </a:p>
          <a:p>
            <a:pPr lvl="1">
              <a:spcBef>
                <a:spcPts val="600"/>
              </a:spcBef>
              <a:spcAft>
                <a:spcPts val="600"/>
              </a:spcAft>
              <a:buFont typeface="Arial" pitchFamily="34" charset="0"/>
              <a:buChar char="•"/>
            </a:pPr>
            <a:r>
              <a:rPr lang="en-US" sz="1600" dirty="0" smtClean="0"/>
              <a:t>Insurance for the Infrastructure</a:t>
            </a:r>
          </a:p>
          <a:p>
            <a:pPr lvl="1">
              <a:spcBef>
                <a:spcPts val="600"/>
              </a:spcBef>
              <a:spcAft>
                <a:spcPts val="600"/>
              </a:spcAft>
              <a:buFont typeface="Arial" pitchFamily="34" charset="0"/>
              <a:buChar char="•"/>
            </a:pPr>
            <a:endParaRPr lang="en-US" sz="1600" dirty="0" smtClean="0"/>
          </a:p>
          <a:p>
            <a:pPr>
              <a:spcBef>
                <a:spcPts val="600"/>
              </a:spcBef>
              <a:spcAft>
                <a:spcPts val="600"/>
              </a:spcAft>
              <a:buFont typeface="Arial" pitchFamily="34" charset="0"/>
              <a:buChar char="•"/>
            </a:pPr>
            <a:endParaRPr lang="en-US" sz="1600" dirty="0" smtClean="0"/>
          </a:p>
          <a:p>
            <a:pPr>
              <a:spcBef>
                <a:spcPts val="600"/>
              </a:spcBef>
              <a:spcAft>
                <a:spcPts val="600"/>
              </a:spcAft>
              <a:buFont typeface="Arial" pitchFamily="34" charset="0"/>
              <a:buChar char="•"/>
            </a:pPr>
            <a:endParaRPr lang="en-US" sz="1600" dirty="0" smtClean="0"/>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32</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smtClean="0"/>
              <a:t> </a:t>
            </a:r>
            <a:endParaRPr lang="en-US"/>
          </a:p>
        </p:txBody>
      </p:sp>
      <p:sp>
        <p:nvSpPr>
          <p:cNvPr id="7"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sp>
        <p:nvSpPr>
          <p:cNvPr id="9" name="Content Placeholder 2"/>
          <p:cNvSpPr>
            <a:spLocks noGrp="1"/>
          </p:cNvSpPr>
          <p:nvPr>
            <p:ph idx="1"/>
          </p:nvPr>
        </p:nvSpPr>
        <p:spPr>
          <a:xfrm>
            <a:off x="160339" y="1379537"/>
            <a:ext cx="8678861" cy="4335463"/>
          </a:xfrm>
        </p:spPr>
        <p:txBody>
          <a:bodyPr/>
          <a:lstStyle/>
          <a:p>
            <a:pPr marL="0" indent="0">
              <a:spcBef>
                <a:spcPts val="600"/>
              </a:spcBef>
              <a:spcAft>
                <a:spcPts val="600"/>
              </a:spcAft>
            </a:pPr>
            <a:r>
              <a:rPr lang="en-US" dirty="0" smtClean="0"/>
              <a:t>Physical and environmental aspects of IT systems</a:t>
            </a:r>
          </a:p>
          <a:p>
            <a:pPr>
              <a:spcBef>
                <a:spcPts val="600"/>
              </a:spcBef>
              <a:spcAft>
                <a:spcPts val="600"/>
              </a:spcAft>
              <a:buFont typeface="Arial" pitchFamily="34" charset="0"/>
              <a:buChar char="•"/>
            </a:pPr>
            <a:r>
              <a:rPr lang="en-US" sz="1600" dirty="0" smtClean="0"/>
              <a:t>Implementation of Disaster Recovery (DR) site</a:t>
            </a:r>
          </a:p>
          <a:p>
            <a:pPr>
              <a:spcBef>
                <a:spcPts val="600"/>
              </a:spcBef>
              <a:spcAft>
                <a:spcPts val="600"/>
              </a:spcAft>
              <a:buFont typeface="Arial" pitchFamily="34" charset="0"/>
              <a:buChar char="•"/>
            </a:pPr>
            <a:r>
              <a:rPr lang="en-US" sz="1600" dirty="0" smtClean="0"/>
              <a:t>Power: Redundancy in UPS, power supply from alternate sources/feeds, adequate battery backup, generator set, power supply to the IT equipment through alternate UPS systems</a:t>
            </a:r>
          </a:p>
          <a:p>
            <a:pPr>
              <a:spcBef>
                <a:spcPts val="600"/>
              </a:spcBef>
              <a:spcAft>
                <a:spcPts val="600"/>
              </a:spcAft>
              <a:buFont typeface="Arial" pitchFamily="34" charset="0"/>
              <a:buChar char="•"/>
            </a:pPr>
            <a:r>
              <a:rPr lang="en-US" sz="1600" dirty="0" smtClean="0"/>
              <a:t>Cooling: Redundancy in air-conditioning systems</a:t>
            </a:r>
          </a:p>
          <a:p>
            <a:pPr>
              <a:spcBef>
                <a:spcPts val="600"/>
              </a:spcBef>
              <a:spcAft>
                <a:spcPts val="600"/>
              </a:spcAft>
              <a:buFont typeface="Arial" pitchFamily="34" charset="0"/>
              <a:buChar char="•"/>
            </a:pPr>
            <a:r>
              <a:rPr lang="en-US" sz="1600" dirty="0" smtClean="0"/>
              <a:t>Security: Video surveillance, Key-card entry controls, Biometric entry controls,  Security guards,  Hardened facilities,  Locking cabinets,  Equipment cages</a:t>
            </a:r>
          </a:p>
          <a:p>
            <a:pPr>
              <a:spcBef>
                <a:spcPts val="600"/>
              </a:spcBef>
              <a:spcAft>
                <a:spcPts val="600"/>
              </a:spcAft>
              <a:buFont typeface="Arial" pitchFamily="34" charset="0"/>
              <a:buChar char="•"/>
            </a:pPr>
            <a:r>
              <a:rPr lang="en-US" sz="1600" dirty="0" smtClean="0"/>
              <a:t>Environmental controls: Smoke and fire detection, Fire alarms and evacuation, Fire suppression, Fire extinguishers, Sprinkler systems, water detectors</a:t>
            </a:r>
          </a:p>
          <a:p>
            <a:pPr marL="342900" lvl="1" indent="-342900">
              <a:spcBef>
                <a:spcPts val="600"/>
              </a:spcBef>
              <a:spcAft>
                <a:spcPts val="600"/>
              </a:spcAft>
              <a:buSzPct val="90000"/>
              <a:buFont typeface="Arial" pitchFamily="34" charset="0"/>
              <a:buChar char="•"/>
            </a:pPr>
            <a:r>
              <a:rPr lang="en-US" sz="1600" dirty="0" smtClean="0"/>
              <a:t>Insurance for the facilities..</a:t>
            </a:r>
          </a:p>
          <a:p>
            <a:pPr>
              <a:spcBef>
                <a:spcPts val="600"/>
              </a:spcBef>
              <a:spcAft>
                <a:spcPts val="600"/>
              </a:spcAft>
              <a:buFont typeface="Arial" pitchFamily="34" charset="0"/>
              <a:buChar char="•"/>
            </a:pPr>
            <a:endParaRPr lang="en-US" sz="1600" dirty="0" smtClean="0"/>
          </a:p>
          <a:p>
            <a:pPr>
              <a:spcBef>
                <a:spcPts val="600"/>
              </a:spcBef>
              <a:spcAft>
                <a:spcPts val="600"/>
              </a:spcAft>
              <a:buFont typeface="Arial" pitchFamily="34" charset="0"/>
              <a:buChar char="•"/>
            </a:pPr>
            <a:endParaRPr lang="en-US" sz="1600" dirty="0" smtClean="0"/>
          </a:p>
          <a:p>
            <a:pPr>
              <a:spcBef>
                <a:spcPts val="600"/>
              </a:spcBef>
              <a:spcAft>
                <a:spcPts val="600"/>
              </a:spcAft>
              <a:buFont typeface="Arial" pitchFamily="34" charset="0"/>
              <a:buChar char="•"/>
            </a:pPr>
            <a:endParaRPr lang="en-US" sz="1600" dirty="0" smtClean="0"/>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8" y="1447800"/>
            <a:ext cx="8821737" cy="4335463"/>
          </a:xfrm>
        </p:spPr>
        <p:txBody>
          <a:bodyPr/>
          <a:lstStyle/>
          <a:p>
            <a:r>
              <a:rPr lang="en-US" b="1" dirty="0" smtClean="0"/>
              <a:t>Cold Site </a:t>
            </a:r>
          </a:p>
          <a:p>
            <a:pPr lvl="2">
              <a:buFont typeface="Arial" pitchFamily="34" charset="0"/>
              <a:buChar char="•"/>
            </a:pPr>
            <a:r>
              <a:rPr lang="en-US" dirty="0" smtClean="0"/>
              <a:t>Have basic environment (power, electric wiring, AC , flooring etc. ) </a:t>
            </a:r>
          </a:p>
          <a:p>
            <a:pPr lvl="2">
              <a:buFont typeface="Arial" pitchFamily="34" charset="0"/>
              <a:buChar char="•"/>
            </a:pPr>
            <a:r>
              <a:rPr lang="en-US" dirty="0" smtClean="0"/>
              <a:t>Ready to receive equipments but do not offer any components at the site in advance </a:t>
            </a:r>
          </a:p>
          <a:p>
            <a:pPr lvl="2">
              <a:buFont typeface="Arial" pitchFamily="34" charset="0"/>
              <a:buChar char="•"/>
            </a:pPr>
            <a:r>
              <a:rPr lang="en-US" dirty="0" smtClean="0"/>
              <a:t>Activation of the site may take several weeks</a:t>
            </a:r>
          </a:p>
          <a:p>
            <a:pPr lvl="2">
              <a:buFont typeface="Arial" pitchFamily="34" charset="0"/>
              <a:buChar char="•"/>
            </a:pPr>
            <a:endParaRPr lang="en-US" dirty="0" smtClean="0"/>
          </a:p>
          <a:p>
            <a:pPr lvl="1">
              <a:buNone/>
            </a:pPr>
            <a:r>
              <a:rPr lang="en-US" b="1" dirty="0" smtClean="0"/>
              <a:t>Warm Sites </a:t>
            </a:r>
          </a:p>
          <a:p>
            <a:pPr lvl="2">
              <a:buFont typeface="Arial" pitchFamily="34" charset="0"/>
              <a:buChar char="•"/>
            </a:pPr>
            <a:r>
              <a:rPr lang="en-US" dirty="0" smtClean="0"/>
              <a:t>Partially configured with network connections &amp; selected peripherals equipments such as disk drives , tape drives and controllers but without the main computing infrastructure </a:t>
            </a:r>
          </a:p>
          <a:p>
            <a:pPr lvl="2">
              <a:buFont typeface="Arial" pitchFamily="34" charset="0"/>
              <a:buChar char="•"/>
            </a:pPr>
            <a:r>
              <a:rPr lang="en-US" dirty="0" smtClean="0"/>
              <a:t>Sometimes equipped with a less powerful central processing unit </a:t>
            </a:r>
          </a:p>
          <a:p>
            <a:pPr lvl="2">
              <a:buFont typeface="Arial" pitchFamily="34" charset="0"/>
              <a:buChar char="•"/>
            </a:pP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7"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34</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8" y="1524000"/>
            <a:ext cx="8821737" cy="4335463"/>
          </a:xfrm>
        </p:spPr>
        <p:txBody>
          <a:bodyPr/>
          <a:lstStyle/>
          <a:p>
            <a:r>
              <a:rPr lang="en-US" b="1" dirty="0" smtClean="0"/>
              <a:t>Hot site </a:t>
            </a:r>
          </a:p>
          <a:p>
            <a:pPr lvl="2">
              <a:buFont typeface="Arial" pitchFamily="34" charset="0"/>
              <a:buChar char="•"/>
            </a:pPr>
            <a:r>
              <a:rPr lang="en-US" dirty="0" smtClean="0"/>
              <a:t>Fully configured and ready to be operated in some hours</a:t>
            </a:r>
          </a:p>
          <a:p>
            <a:pPr lvl="2">
              <a:buFont typeface="Arial" pitchFamily="34" charset="0"/>
              <a:buChar char="•"/>
            </a:pPr>
            <a:r>
              <a:rPr lang="en-US" dirty="0" smtClean="0"/>
              <a:t>Generally intended for emergency operations of a limited time period and not for long extended use</a:t>
            </a:r>
          </a:p>
          <a:p>
            <a:pPr lvl="2">
              <a:buFont typeface="Arial" pitchFamily="34" charset="0"/>
              <a:buChar char="•"/>
            </a:pPr>
            <a:r>
              <a:rPr lang="en-US" dirty="0" smtClean="0"/>
              <a:t>Components of the DR plan for network connectivity to a hot site over a public switched network should address issuers as redundancy and maintaining sufficient capacity on diverse paths to re-routed path</a:t>
            </a:r>
          </a:p>
          <a:p>
            <a:r>
              <a:rPr lang="en-US" b="1" dirty="0" smtClean="0"/>
              <a:t>Reciprocal arrangements </a:t>
            </a:r>
          </a:p>
          <a:p>
            <a:pPr lvl="2">
              <a:buFont typeface="Arial" pitchFamily="34" charset="0"/>
              <a:buChar char="•"/>
            </a:pPr>
            <a:r>
              <a:rPr lang="en-US" dirty="0" smtClean="0"/>
              <a:t>Arrangement between two or more organizations that possesses similar facilities </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7"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35</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 (workstation)  Environment - </a:t>
            </a:r>
            <a:r>
              <a:rPr lang="en-US" dirty="0" smtClean="0">
                <a:solidFill>
                  <a:schemeClr val="tx1"/>
                </a:solidFill>
              </a:rPr>
              <a:t> Range of Strategies </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sz="1800" dirty="0" smtClean="0"/>
              <a:t>To the greatest extent reasonably possible, use standard configurations for client/server workstations.</a:t>
            </a:r>
          </a:p>
          <a:p>
            <a:pPr>
              <a:buFont typeface="Arial" pitchFamily="34" charset="0"/>
              <a:buChar char="•"/>
            </a:pPr>
            <a:r>
              <a:rPr lang="en-US" sz="1800" dirty="0" smtClean="0"/>
              <a:t>Use imaging technology and tools that can help you quickly build replacement client/server workstations. </a:t>
            </a:r>
          </a:p>
          <a:p>
            <a:pPr lvl="2">
              <a:buFont typeface="Arial" pitchFamily="34" charset="0"/>
              <a:buChar char="•"/>
            </a:pPr>
            <a:r>
              <a:rPr lang="en-US" sz="1600" dirty="0" smtClean="0"/>
              <a:t>Test images in a variety of workstation types: In a disaster scenario, you may have to build workstations on hardware platforms that you don’t routinely work with.</a:t>
            </a:r>
          </a:p>
          <a:p>
            <a:pPr>
              <a:buFont typeface="Arial" pitchFamily="34" charset="0"/>
              <a:buChar char="•"/>
            </a:pPr>
            <a:r>
              <a:rPr lang="en-US" sz="1800" dirty="0" smtClean="0"/>
              <a:t>Consider a thin-client environment, with client/server software installed on servers, reducing workstations to smart terminals. </a:t>
            </a:r>
          </a:p>
          <a:p>
            <a:pPr lvl="2">
              <a:buFont typeface="Arial" pitchFamily="34" charset="0"/>
              <a:buChar char="•"/>
            </a:pPr>
            <a:r>
              <a:rPr lang="en-US" sz="1600" dirty="0" smtClean="0"/>
              <a:t>Thin-client technology enables the organization to centralize client-side software installation, configuration, and maintenance.</a:t>
            </a:r>
          </a:p>
          <a:p>
            <a:pPr>
              <a:buFont typeface="Arial" pitchFamily="34" charset="0"/>
              <a:buChar char="•"/>
            </a:pPr>
            <a:r>
              <a:rPr lang="en-US" dirty="0" smtClean="0"/>
              <a:t>Back up workstation imaging systems. </a:t>
            </a:r>
          </a:p>
          <a:p>
            <a:pPr lvl="2">
              <a:buFont typeface="Arial" pitchFamily="34" charset="0"/>
              <a:buChar char="•"/>
            </a:pPr>
            <a:r>
              <a:rPr lang="en-US" dirty="0" smtClean="0"/>
              <a:t>If you can recover those imaging </a:t>
            </a:r>
            <a:r>
              <a:rPr lang="en-US" sz="1600" dirty="0" smtClean="0"/>
              <a:t>systems in a disaster, you can use them to build new client/server workstations, as needed.</a:t>
            </a:r>
          </a:p>
          <a:p>
            <a:pPr lvl="2">
              <a:buFont typeface="Arial" pitchFamily="34" charset="0"/>
              <a:buChar char="•"/>
            </a:pPr>
            <a:endParaRPr lang="en-US" sz="16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36</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9" y="1379537"/>
            <a:ext cx="8526461" cy="4335463"/>
          </a:xfrm>
        </p:spPr>
        <p:txBody>
          <a:bodyPr/>
          <a:lstStyle/>
          <a:p>
            <a:pPr>
              <a:spcBef>
                <a:spcPts val="600"/>
              </a:spcBef>
              <a:spcAft>
                <a:spcPts val="600"/>
              </a:spcAft>
            </a:pPr>
            <a:r>
              <a:rPr lang="en-US" dirty="0" smtClean="0"/>
              <a:t>Range of illustrative strategies for End User Environment</a:t>
            </a:r>
          </a:p>
          <a:p>
            <a:pPr>
              <a:spcBef>
                <a:spcPts val="600"/>
              </a:spcBef>
              <a:spcAft>
                <a:spcPts val="600"/>
              </a:spcAft>
              <a:buFont typeface="Arial" pitchFamily="34" charset="0"/>
              <a:buChar char="•"/>
            </a:pPr>
            <a:r>
              <a:rPr lang="en-US" sz="1600" dirty="0" smtClean="0"/>
              <a:t>Maintaining end user system images</a:t>
            </a:r>
          </a:p>
          <a:p>
            <a:pPr>
              <a:spcBef>
                <a:spcPts val="600"/>
              </a:spcBef>
              <a:spcAft>
                <a:spcPts val="600"/>
              </a:spcAft>
              <a:buFont typeface="Arial" pitchFamily="34" charset="0"/>
              <a:buChar char="•"/>
            </a:pPr>
            <a:r>
              <a:rPr lang="en-US" sz="1600" dirty="0" smtClean="0"/>
              <a:t>Provision for central data backup facilities for end users – for critical data</a:t>
            </a:r>
          </a:p>
          <a:p>
            <a:pPr>
              <a:spcBef>
                <a:spcPts val="600"/>
              </a:spcBef>
              <a:spcAft>
                <a:spcPts val="600"/>
              </a:spcAft>
              <a:buFont typeface="Arial" pitchFamily="34" charset="0"/>
              <a:buChar char="•"/>
            </a:pPr>
            <a:r>
              <a:rPr lang="en-US" sz="1600" dirty="0" smtClean="0"/>
              <a:t>Mail server backup</a:t>
            </a:r>
          </a:p>
          <a:p>
            <a:pPr>
              <a:spcBef>
                <a:spcPts val="600"/>
              </a:spcBef>
              <a:spcAft>
                <a:spcPts val="600"/>
              </a:spcAft>
              <a:buFont typeface="Arial" pitchFamily="34" charset="0"/>
              <a:buChar char="•"/>
            </a:pPr>
            <a:r>
              <a:rPr lang="en-US" sz="1600" dirty="0" smtClean="0"/>
              <a:t>Maintaining spares for PCs, Printers and other end user computing infrastructure based on failure rates/scenarios</a:t>
            </a:r>
          </a:p>
          <a:p>
            <a:pPr marL="342900" lvl="1" indent="-342900">
              <a:spcBef>
                <a:spcPts val="600"/>
              </a:spcBef>
              <a:spcAft>
                <a:spcPts val="600"/>
              </a:spcAft>
              <a:buSzPct val="90000"/>
              <a:buFont typeface="Arial" pitchFamily="34" charset="0"/>
              <a:buChar char="•"/>
            </a:pPr>
            <a:r>
              <a:rPr lang="en-US" sz="1600" dirty="0" smtClean="0"/>
              <a:t>Signing SLA with the System Integrators/OEMs for replacement of components inline with RTO/RPO</a:t>
            </a:r>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6"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r>
              <a:rPr kumimoji="0" lang="en-US" sz="2400" b="0" i="0" u="none" strike="noStrike" kern="0" cap="none" spc="0" normalizeH="0" baseline="0" noProof="0" dirty="0" smtClean="0">
                <a:ln>
                  <a:noFill/>
                </a:ln>
                <a:solidFill>
                  <a:schemeClr val="tx1"/>
                </a:solidFill>
                <a:effectLst/>
                <a:uLnTx/>
                <a:uFillTx/>
                <a:latin typeface="+mj-lt"/>
                <a:ea typeface="+mj-ea"/>
                <a:cs typeface="+mj-cs"/>
              </a:rPr>
              <a:t>Range of Strategies for Risk Mitigation</a:t>
            </a:r>
            <a:br>
              <a:rPr kumimoji="0" lang="en-US" sz="2400" b="0" i="0" u="none" strike="noStrike" kern="0" cap="none" spc="0" normalizeH="0" baseline="0" noProof="0" dirty="0" smtClean="0">
                <a:ln>
                  <a:noFill/>
                </a:ln>
                <a:solidFill>
                  <a:schemeClr val="tx1"/>
                </a:solidFill>
                <a:effectLst/>
                <a:uLnTx/>
                <a:uFillTx/>
                <a:latin typeface="+mj-lt"/>
                <a:ea typeface="+mj-ea"/>
                <a:cs typeface="+mj-cs"/>
              </a:rPr>
            </a:b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7" name="Picture 6"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37</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768350"/>
            <a:ext cx="8805862" cy="450850"/>
          </a:xfrm>
        </p:spPr>
        <p:txBody>
          <a:bodyPr/>
          <a:lstStyle/>
          <a:p>
            <a:r>
              <a:rPr lang="en-US" dirty="0" smtClean="0">
                <a:solidFill>
                  <a:schemeClr val="tx1"/>
                </a:solidFill>
              </a:rPr>
              <a:t>Cost vs Benefit Analysis of the Strategies - Example</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cxnSp>
        <p:nvCxnSpPr>
          <p:cNvPr id="7" name="Straight Arrow Connector 6"/>
          <p:cNvCxnSpPr/>
          <p:nvPr/>
        </p:nvCxnSpPr>
        <p:spPr bwMode="auto">
          <a:xfrm>
            <a:off x="1524000" y="5105400"/>
            <a:ext cx="6705600" cy="1588"/>
          </a:xfrm>
          <a:prstGeom prst="straightConnector1">
            <a:avLst/>
          </a:prstGeom>
          <a:solidFill>
            <a:schemeClr val="bg1"/>
          </a:solidFill>
          <a:ln w="9525" cap="flat" cmpd="sng" algn="ctr">
            <a:solidFill>
              <a:schemeClr val="accent1"/>
            </a:solidFill>
            <a:prstDash val="solid"/>
            <a:round/>
            <a:headEnd type="none" w="med" len="med"/>
            <a:tailEnd type="arrow"/>
          </a:ln>
          <a:effectLst/>
        </p:spPr>
      </p:cxnSp>
      <p:cxnSp>
        <p:nvCxnSpPr>
          <p:cNvPr id="9" name="Straight Arrow Connector 8"/>
          <p:cNvCxnSpPr/>
          <p:nvPr/>
        </p:nvCxnSpPr>
        <p:spPr bwMode="auto">
          <a:xfrm rot="5400000" flipH="1" flipV="1">
            <a:off x="-381000" y="3200400"/>
            <a:ext cx="3810000" cy="1588"/>
          </a:xfrm>
          <a:prstGeom prst="straightConnector1">
            <a:avLst/>
          </a:prstGeom>
          <a:solidFill>
            <a:schemeClr val="bg1"/>
          </a:solidFill>
          <a:ln w="9525" cap="flat" cmpd="sng" algn="ctr">
            <a:solidFill>
              <a:schemeClr val="accent1"/>
            </a:solidFill>
            <a:prstDash val="solid"/>
            <a:round/>
            <a:headEnd type="none" w="med" len="med"/>
            <a:tailEnd type="arrow"/>
          </a:ln>
          <a:effectLst/>
        </p:spPr>
      </p:cxnSp>
      <p:cxnSp>
        <p:nvCxnSpPr>
          <p:cNvPr id="11" name="Curved Connector 10"/>
          <p:cNvCxnSpPr/>
          <p:nvPr/>
        </p:nvCxnSpPr>
        <p:spPr bwMode="auto">
          <a:xfrm flipV="1">
            <a:off x="1524000" y="2438400"/>
            <a:ext cx="5257800" cy="1905000"/>
          </a:xfrm>
          <a:prstGeom prst="curvedConnector3">
            <a:avLst>
              <a:gd name="adj1" fmla="val 104442"/>
            </a:avLst>
          </a:prstGeom>
          <a:solidFill>
            <a:schemeClr val="bg1"/>
          </a:solidFill>
          <a:ln w="9525" cap="flat" cmpd="sng" algn="ctr">
            <a:solidFill>
              <a:schemeClr val="folHlink"/>
            </a:solidFill>
            <a:prstDash val="solid"/>
            <a:round/>
            <a:headEnd type="none" w="med" len="med"/>
            <a:tailEnd type="none" w="med" len="med"/>
          </a:ln>
          <a:effectLst/>
        </p:spPr>
      </p:cxnSp>
      <p:sp>
        <p:nvSpPr>
          <p:cNvPr id="22" name="Oval 21"/>
          <p:cNvSpPr/>
          <p:nvPr/>
        </p:nvSpPr>
        <p:spPr bwMode="auto">
          <a:xfrm>
            <a:off x="1676400" y="3810000"/>
            <a:ext cx="1295400" cy="533400"/>
          </a:xfrm>
          <a:prstGeom prst="ellipse">
            <a:avLst/>
          </a:prstGeom>
          <a:solidFill>
            <a:schemeClr val="bg2">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folHlink"/>
                </a:solidFill>
                <a:effectLst/>
                <a:latin typeface="Arial" charset="0"/>
                <a:cs typeface="Arial" charset="0"/>
              </a:rPr>
              <a:t>Standard </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folHlink"/>
                </a:solidFill>
                <a:effectLst/>
                <a:latin typeface="Arial" charset="0"/>
                <a:cs typeface="Arial" charset="0"/>
              </a:rPr>
              <a:t>Recovery </a:t>
            </a:r>
          </a:p>
        </p:txBody>
      </p:sp>
      <p:sp>
        <p:nvSpPr>
          <p:cNvPr id="23" name="Oval 22"/>
          <p:cNvSpPr/>
          <p:nvPr/>
        </p:nvSpPr>
        <p:spPr bwMode="auto">
          <a:xfrm>
            <a:off x="3276600" y="3810000"/>
            <a:ext cx="1295400" cy="381000"/>
          </a:xfrm>
          <a:prstGeom prst="ellipse">
            <a:avLst/>
          </a:prstGeom>
          <a:solidFill>
            <a:schemeClr val="bg2">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folHlink"/>
                </a:solidFill>
                <a:latin typeface="Arial" charset="0"/>
                <a:cs typeface="Arial" charset="0"/>
              </a:rPr>
              <a:t>Vaulting </a:t>
            </a: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24" name="Oval 23"/>
          <p:cNvSpPr/>
          <p:nvPr/>
        </p:nvSpPr>
        <p:spPr bwMode="auto">
          <a:xfrm>
            <a:off x="4953000" y="3505200"/>
            <a:ext cx="1295400" cy="381000"/>
          </a:xfrm>
          <a:prstGeom prst="ellipse">
            <a:avLst/>
          </a:prstGeom>
          <a:solidFill>
            <a:schemeClr val="tx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folHlink"/>
                </a:solidFill>
                <a:latin typeface="Arial" charset="0"/>
                <a:cs typeface="Arial" charset="0"/>
              </a:rPr>
              <a:t>Mirroring  </a:t>
            </a: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25" name="Oval 24"/>
          <p:cNvSpPr/>
          <p:nvPr/>
        </p:nvSpPr>
        <p:spPr bwMode="auto">
          <a:xfrm>
            <a:off x="6096000" y="3048000"/>
            <a:ext cx="1295400" cy="381000"/>
          </a:xfrm>
          <a:prstGeom prst="ellipse">
            <a:avLst/>
          </a:prstGeom>
          <a:solidFill>
            <a:schemeClr val="tx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folHlink"/>
                </a:solidFill>
                <a:latin typeface="Arial" charset="0"/>
                <a:cs typeface="Arial" charset="0"/>
              </a:rPr>
              <a:t>Load balancing  </a:t>
            </a:r>
            <a:endParaRPr kumimoji="0" lang="en-US" sz="1200" b="0" i="0" u="none" strike="noStrike" cap="none" normalizeH="0" baseline="0" dirty="0" smtClean="0">
              <a:ln>
                <a:noFill/>
              </a:ln>
              <a:solidFill>
                <a:schemeClr val="folHlink"/>
              </a:solidFill>
              <a:effectLst/>
              <a:latin typeface="Arial" charset="0"/>
              <a:cs typeface="Arial" charset="0"/>
            </a:endParaRPr>
          </a:p>
        </p:txBody>
      </p:sp>
      <p:sp>
        <p:nvSpPr>
          <p:cNvPr id="29" name="TextBox 28"/>
          <p:cNvSpPr txBox="1"/>
          <p:nvPr/>
        </p:nvSpPr>
        <p:spPr>
          <a:xfrm>
            <a:off x="2438400" y="5562600"/>
            <a:ext cx="5410200" cy="369332"/>
          </a:xfrm>
          <a:prstGeom prst="rect">
            <a:avLst/>
          </a:prstGeom>
          <a:solidFill>
            <a:schemeClr val="bg2">
              <a:lumMod val="9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smtClean="0">
                <a:solidFill>
                  <a:schemeClr val="bg1"/>
                </a:solidFill>
              </a:rPr>
              <a:t>Disaster Recovery Times </a:t>
            </a:r>
            <a:endParaRPr lang="en-US" dirty="0">
              <a:solidFill>
                <a:schemeClr val="bg1"/>
              </a:solidFill>
            </a:endParaRPr>
          </a:p>
        </p:txBody>
      </p:sp>
      <p:sp>
        <p:nvSpPr>
          <p:cNvPr id="30" name="TextBox 29"/>
          <p:cNvSpPr txBox="1"/>
          <p:nvPr/>
        </p:nvSpPr>
        <p:spPr>
          <a:xfrm>
            <a:off x="838200" y="2057400"/>
            <a:ext cx="461665" cy="2590800"/>
          </a:xfrm>
          <a:prstGeom prst="rect">
            <a:avLst/>
          </a:prstGeom>
          <a:solidFill>
            <a:schemeClr val="bg2">
              <a:lumMod val="90000"/>
            </a:schemeClr>
          </a:solidFill>
        </p:spPr>
        <p:style>
          <a:lnRef idx="2">
            <a:schemeClr val="accent1"/>
          </a:lnRef>
          <a:fillRef idx="1">
            <a:schemeClr val="lt1"/>
          </a:fillRef>
          <a:effectRef idx="0">
            <a:schemeClr val="accent1"/>
          </a:effectRef>
          <a:fontRef idx="minor">
            <a:schemeClr val="dk1"/>
          </a:fontRef>
        </p:style>
        <p:txBody>
          <a:bodyPr vert="vert270" wrap="square" rtlCol="0">
            <a:spAutoFit/>
          </a:bodyPr>
          <a:lstStyle/>
          <a:p>
            <a:pPr algn="ctr"/>
            <a:r>
              <a:rPr lang="en-US" dirty="0" smtClean="0">
                <a:solidFill>
                  <a:schemeClr val="bg1"/>
                </a:solidFill>
              </a:rPr>
              <a:t>Cost </a:t>
            </a:r>
            <a:endParaRPr lang="en-US" dirty="0">
              <a:solidFill>
                <a:schemeClr val="bg1"/>
              </a:solidFill>
            </a:endParaRPr>
          </a:p>
        </p:txBody>
      </p:sp>
      <p:sp>
        <p:nvSpPr>
          <p:cNvPr id="31" name="TextBox 30"/>
          <p:cNvSpPr txBox="1"/>
          <p:nvPr/>
        </p:nvSpPr>
        <p:spPr>
          <a:xfrm>
            <a:off x="762000" y="6172200"/>
            <a:ext cx="1954381" cy="369332"/>
          </a:xfrm>
          <a:prstGeom prst="rect">
            <a:avLst/>
          </a:prstGeom>
          <a:noFill/>
        </p:spPr>
        <p:txBody>
          <a:bodyPr wrap="none" rtlCol="0">
            <a:spAutoFit/>
          </a:bodyPr>
          <a:lstStyle/>
          <a:p>
            <a:r>
              <a:rPr lang="en-US" dirty="0" smtClean="0"/>
              <a:t>Source : Gartner </a:t>
            </a:r>
            <a:endParaRPr lang="en-US" dirty="0"/>
          </a:p>
        </p:txBody>
      </p:sp>
      <p:sp>
        <p:nvSpPr>
          <p:cNvPr id="32" name="TextBox 31"/>
          <p:cNvSpPr txBox="1"/>
          <p:nvPr/>
        </p:nvSpPr>
        <p:spPr>
          <a:xfrm>
            <a:off x="1882067" y="5161002"/>
            <a:ext cx="681597" cy="307777"/>
          </a:xfrm>
          <a:prstGeom prst="rect">
            <a:avLst/>
          </a:prstGeom>
          <a:noFill/>
        </p:spPr>
        <p:txBody>
          <a:bodyPr wrap="none" rtlCol="0">
            <a:spAutoFit/>
          </a:bodyPr>
          <a:lstStyle/>
          <a:p>
            <a:r>
              <a:rPr lang="en-US" sz="1400" dirty="0" smtClean="0"/>
              <a:t>72hrs </a:t>
            </a:r>
            <a:endParaRPr lang="en-US" sz="1400" dirty="0"/>
          </a:p>
        </p:txBody>
      </p:sp>
      <p:sp>
        <p:nvSpPr>
          <p:cNvPr id="33" name="TextBox 32"/>
          <p:cNvSpPr txBox="1"/>
          <p:nvPr/>
        </p:nvSpPr>
        <p:spPr>
          <a:xfrm>
            <a:off x="3670071" y="5178623"/>
            <a:ext cx="731290" cy="307777"/>
          </a:xfrm>
          <a:prstGeom prst="rect">
            <a:avLst/>
          </a:prstGeom>
          <a:noFill/>
        </p:spPr>
        <p:txBody>
          <a:bodyPr wrap="none" rtlCol="0">
            <a:spAutoFit/>
          </a:bodyPr>
          <a:lstStyle/>
          <a:p>
            <a:r>
              <a:rPr lang="en-US" sz="1400" dirty="0" smtClean="0"/>
              <a:t>24 hrs </a:t>
            </a:r>
            <a:endParaRPr lang="en-US" sz="1400" dirty="0"/>
          </a:p>
        </p:txBody>
      </p:sp>
      <p:sp>
        <p:nvSpPr>
          <p:cNvPr id="34" name="TextBox 33"/>
          <p:cNvSpPr txBox="1"/>
          <p:nvPr/>
        </p:nvSpPr>
        <p:spPr>
          <a:xfrm>
            <a:off x="6073067" y="5161002"/>
            <a:ext cx="861133" cy="307777"/>
          </a:xfrm>
          <a:prstGeom prst="rect">
            <a:avLst/>
          </a:prstGeom>
          <a:noFill/>
        </p:spPr>
        <p:txBody>
          <a:bodyPr wrap="none" rtlCol="0">
            <a:spAutoFit/>
          </a:bodyPr>
          <a:lstStyle/>
          <a:p>
            <a:r>
              <a:rPr lang="en-US" sz="1400" dirty="0" smtClean="0"/>
              <a:t>Minutes </a:t>
            </a:r>
            <a:endParaRPr lang="en-US" sz="1400" dirty="0"/>
          </a:p>
        </p:txBody>
      </p:sp>
      <p:sp>
        <p:nvSpPr>
          <p:cNvPr id="18"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19" name="Picture 18"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20" name="Picture 19"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21"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38</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800" decel="100000"/>
                                        <p:tgtEl>
                                          <p:spTgt spid="29"/>
                                        </p:tgtEl>
                                      </p:cBhvr>
                                    </p:animEffect>
                                    <p:anim calcmode="lin" valueType="num">
                                      <p:cBhvr>
                                        <p:cTn id="17" dur="800" decel="100000" fill="hold"/>
                                        <p:tgtEl>
                                          <p:spTgt spid="29"/>
                                        </p:tgtEl>
                                        <p:attrNameLst>
                                          <p:attrName>style.rotation</p:attrName>
                                        </p:attrNameLst>
                                      </p:cBhvr>
                                      <p:tavLst>
                                        <p:tav tm="0">
                                          <p:val>
                                            <p:fltVal val="-90"/>
                                          </p:val>
                                        </p:tav>
                                        <p:tav tm="100000">
                                          <p:val>
                                            <p:fltVal val="0"/>
                                          </p:val>
                                        </p:tav>
                                      </p:tavLst>
                                    </p:anim>
                                    <p:anim calcmode="lin" valueType="num">
                                      <p:cBhvr>
                                        <p:cTn id="18" dur="800" decel="100000" fill="hold"/>
                                        <p:tgtEl>
                                          <p:spTgt spid="29"/>
                                        </p:tgtEl>
                                        <p:attrNameLst>
                                          <p:attrName>ppt_x</p:attrName>
                                        </p:attrNameLst>
                                      </p:cBhvr>
                                      <p:tavLst>
                                        <p:tav tm="0">
                                          <p:val>
                                            <p:strVal val="#ppt_x+0.4"/>
                                          </p:val>
                                        </p:tav>
                                        <p:tav tm="100000">
                                          <p:val>
                                            <p:strVal val="#ppt_x-0.05"/>
                                          </p:val>
                                        </p:tav>
                                      </p:tavLst>
                                    </p:anim>
                                    <p:anim calcmode="lin" valueType="num">
                                      <p:cBhvr>
                                        <p:cTn id="19" dur="800" decel="100000" fill="hold"/>
                                        <p:tgtEl>
                                          <p:spTgt spid="29"/>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800" decel="100000"/>
                                        <p:tgtEl>
                                          <p:spTgt spid="32"/>
                                        </p:tgtEl>
                                      </p:cBhvr>
                                    </p:animEffect>
                                    <p:anim calcmode="lin" valueType="num">
                                      <p:cBhvr>
                                        <p:cTn id="26" dur="800" decel="100000" fill="hold"/>
                                        <p:tgtEl>
                                          <p:spTgt spid="32"/>
                                        </p:tgtEl>
                                        <p:attrNameLst>
                                          <p:attrName>style.rotation</p:attrName>
                                        </p:attrNameLst>
                                      </p:cBhvr>
                                      <p:tavLst>
                                        <p:tav tm="0">
                                          <p:val>
                                            <p:fltVal val="-90"/>
                                          </p:val>
                                        </p:tav>
                                        <p:tav tm="100000">
                                          <p:val>
                                            <p:fltVal val="0"/>
                                          </p:val>
                                        </p:tav>
                                      </p:tavLst>
                                    </p:anim>
                                    <p:anim calcmode="lin" valueType="num">
                                      <p:cBhvr>
                                        <p:cTn id="27" dur="800" decel="100000" fill="hold"/>
                                        <p:tgtEl>
                                          <p:spTgt spid="32"/>
                                        </p:tgtEl>
                                        <p:attrNameLst>
                                          <p:attrName>ppt_x</p:attrName>
                                        </p:attrNameLst>
                                      </p:cBhvr>
                                      <p:tavLst>
                                        <p:tav tm="0">
                                          <p:val>
                                            <p:strVal val="#ppt_x+0.4"/>
                                          </p:val>
                                        </p:tav>
                                        <p:tav tm="100000">
                                          <p:val>
                                            <p:strVal val="#ppt_x-0.05"/>
                                          </p:val>
                                        </p:tav>
                                      </p:tavLst>
                                    </p:anim>
                                    <p:anim calcmode="lin" valueType="num">
                                      <p:cBhvr>
                                        <p:cTn id="28" dur="800" decel="100000" fill="hold"/>
                                        <p:tgtEl>
                                          <p:spTgt spid="3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800" decel="100000"/>
                                        <p:tgtEl>
                                          <p:spTgt spid="33"/>
                                        </p:tgtEl>
                                      </p:cBhvr>
                                    </p:animEffect>
                                    <p:anim calcmode="lin" valueType="num">
                                      <p:cBhvr>
                                        <p:cTn id="35" dur="800" decel="100000" fill="hold"/>
                                        <p:tgtEl>
                                          <p:spTgt spid="33"/>
                                        </p:tgtEl>
                                        <p:attrNameLst>
                                          <p:attrName>style.rotation</p:attrName>
                                        </p:attrNameLst>
                                      </p:cBhvr>
                                      <p:tavLst>
                                        <p:tav tm="0">
                                          <p:val>
                                            <p:fltVal val="-90"/>
                                          </p:val>
                                        </p:tav>
                                        <p:tav tm="100000">
                                          <p:val>
                                            <p:fltVal val="0"/>
                                          </p:val>
                                        </p:tav>
                                      </p:tavLst>
                                    </p:anim>
                                    <p:anim calcmode="lin" valueType="num">
                                      <p:cBhvr>
                                        <p:cTn id="36" dur="800" decel="100000" fill="hold"/>
                                        <p:tgtEl>
                                          <p:spTgt spid="33"/>
                                        </p:tgtEl>
                                        <p:attrNameLst>
                                          <p:attrName>ppt_x</p:attrName>
                                        </p:attrNameLst>
                                      </p:cBhvr>
                                      <p:tavLst>
                                        <p:tav tm="0">
                                          <p:val>
                                            <p:strVal val="#ppt_x+0.4"/>
                                          </p:val>
                                        </p:tav>
                                        <p:tav tm="100000">
                                          <p:val>
                                            <p:strVal val="#ppt_x-0.05"/>
                                          </p:val>
                                        </p:tav>
                                      </p:tavLst>
                                    </p:anim>
                                    <p:anim calcmode="lin" valueType="num">
                                      <p:cBhvr>
                                        <p:cTn id="37" dur="800" decel="100000" fill="hold"/>
                                        <p:tgtEl>
                                          <p:spTgt spid="33"/>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33"/>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33"/>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800" decel="100000"/>
                                        <p:tgtEl>
                                          <p:spTgt spid="34"/>
                                        </p:tgtEl>
                                      </p:cBhvr>
                                    </p:animEffect>
                                    <p:anim calcmode="lin" valueType="num">
                                      <p:cBhvr>
                                        <p:cTn id="44" dur="800" decel="100000" fill="hold"/>
                                        <p:tgtEl>
                                          <p:spTgt spid="34"/>
                                        </p:tgtEl>
                                        <p:attrNameLst>
                                          <p:attrName>style.rotation</p:attrName>
                                        </p:attrNameLst>
                                      </p:cBhvr>
                                      <p:tavLst>
                                        <p:tav tm="0">
                                          <p:val>
                                            <p:fltVal val="-90"/>
                                          </p:val>
                                        </p:tav>
                                        <p:tav tm="100000">
                                          <p:val>
                                            <p:fltVal val="0"/>
                                          </p:val>
                                        </p:tav>
                                      </p:tavLst>
                                    </p:anim>
                                    <p:anim calcmode="lin" valueType="num">
                                      <p:cBhvr>
                                        <p:cTn id="45" dur="800" decel="100000" fill="hold"/>
                                        <p:tgtEl>
                                          <p:spTgt spid="34"/>
                                        </p:tgtEl>
                                        <p:attrNameLst>
                                          <p:attrName>ppt_x</p:attrName>
                                        </p:attrNameLst>
                                      </p:cBhvr>
                                      <p:tavLst>
                                        <p:tav tm="0">
                                          <p:val>
                                            <p:strVal val="#ppt_x+0.4"/>
                                          </p:val>
                                        </p:tav>
                                        <p:tav tm="100000">
                                          <p:val>
                                            <p:strVal val="#ppt_x-0.05"/>
                                          </p:val>
                                        </p:tav>
                                      </p:tavLst>
                                    </p:anim>
                                    <p:anim calcmode="lin" valueType="num">
                                      <p:cBhvr>
                                        <p:cTn id="46" dur="800" decel="100000" fill="hold"/>
                                        <p:tgtEl>
                                          <p:spTgt spid="34"/>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49" fill="hold">
                            <p:stCondLst>
                              <p:cond delay="5000"/>
                            </p:stCondLst>
                            <p:childTnLst>
                              <p:par>
                                <p:cTn id="50" presetID="30" presetClass="entr" presetSubtype="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800" decel="100000"/>
                                        <p:tgtEl>
                                          <p:spTgt spid="9"/>
                                        </p:tgtEl>
                                      </p:cBhvr>
                                    </p:animEffect>
                                    <p:anim calcmode="lin" valueType="num">
                                      <p:cBhvr>
                                        <p:cTn id="53" dur="800" decel="100000" fill="hold"/>
                                        <p:tgtEl>
                                          <p:spTgt spid="9"/>
                                        </p:tgtEl>
                                        <p:attrNameLst>
                                          <p:attrName>style.rotation</p:attrName>
                                        </p:attrNameLst>
                                      </p:cBhvr>
                                      <p:tavLst>
                                        <p:tav tm="0">
                                          <p:val>
                                            <p:fltVal val="-90"/>
                                          </p:val>
                                        </p:tav>
                                        <p:tav tm="100000">
                                          <p:val>
                                            <p:fltVal val="0"/>
                                          </p:val>
                                        </p:tav>
                                      </p:tavLst>
                                    </p:anim>
                                    <p:anim calcmode="lin" valueType="num">
                                      <p:cBhvr>
                                        <p:cTn id="54" dur="800" decel="100000" fill="hold"/>
                                        <p:tgtEl>
                                          <p:spTgt spid="9"/>
                                        </p:tgtEl>
                                        <p:attrNameLst>
                                          <p:attrName>ppt_x</p:attrName>
                                        </p:attrNameLst>
                                      </p:cBhvr>
                                      <p:tavLst>
                                        <p:tav tm="0">
                                          <p:val>
                                            <p:strVal val="#ppt_x+0.4"/>
                                          </p:val>
                                        </p:tav>
                                        <p:tav tm="100000">
                                          <p:val>
                                            <p:strVal val="#ppt_x-0.05"/>
                                          </p:val>
                                        </p:tav>
                                      </p:tavLst>
                                    </p:anim>
                                    <p:anim calcmode="lin" valueType="num">
                                      <p:cBhvr>
                                        <p:cTn id="55" dur="800" decel="100000" fill="hold"/>
                                        <p:tgtEl>
                                          <p:spTgt spid="9"/>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58" fill="hold">
                            <p:stCondLst>
                              <p:cond delay="6000"/>
                            </p:stCondLst>
                            <p:childTnLst>
                              <p:par>
                                <p:cTn id="59" presetID="3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800" decel="100000"/>
                                        <p:tgtEl>
                                          <p:spTgt spid="30"/>
                                        </p:tgtEl>
                                      </p:cBhvr>
                                    </p:animEffect>
                                    <p:anim calcmode="lin" valueType="num">
                                      <p:cBhvr>
                                        <p:cTn id="62" dur="800" decel="100000" fill="hold"/>
                                        <p:tgtEl>
                                          <p:spTgt spid="30"/>
                                        </p:tgtEl>
                                        <p:attrNameLst>
                                          <p:attrName>style.rotation</p:attrName>
                                        </p:attrNameLst>
                                      </p:cBhvr>
                                      <p:tavLst>
                                        <p:tav tm="0">
                                          <p:val>
                                            <p:fltVal val="-90"/>
                                          </p:val>
                                        </p:tav>
                                        <p:tav tm="100000">
                                          <p:val>
                                            <p:fltVal val="0"/>
                                          </p:val>
                                        </p:tav>
                                      </p:tavLst>
                                    </p:anim>
                                    <p:anim calcmode="lin" valueType="num">
                                      <p:cBhvr>
                                        <p:cTn id="63" dur="800" decel="100000" fill="hold"/>
                                        <p:tgtEl>
                                          <p:spTgt spid="30"/>
                                        </p:tgtEl>
                                        <p:attrNameLst>
                                          <p:attrName>ppt_x</p:attrName>
                                        </p:attrNameLst>
                                      </p:cBhvr>
                                      <p:tavLst>
                                        <p:tav tm="0">
                                          <p:val>
                                            <p:strVal val="#ppt_x+0.4"/>
                                          </p:val>
                                        </p:tav>
                                        <p:tav tm="100000">
                                          <p:val>
                                            <p:strVal val="#ppt_x-0.05"/>
                                          </p:val>
                                        </p:tav>
                                      </p:tavLst>
                                    </p:anim>
                                    <p:anim calcmode="lin" valueType="num">
                                      <p:cBhvr>
                                        <p:cTn id="64" dur="800" decel="100000" fill="hold"/>
                                        <p:tgtEl>
                                          <p:spTgt spid="30"/>
                                        </p:tgtEl>
                                        <p:attrNameLst>
                                          <p:attrName>ppt_y</p:attrName>
                                        </p:attrNameLst>
                                      </p:cBhvr>
                                      <p:tavLst>
                                        <p:tav tm="0">
                                          <p:val>
                                            <p:strVal val="#ppt_y-0.4"/>
                                          </p:val>
                                        </p:tav>
                                        <p:tav tm="100000">
                                          <p:val>
                                            <p:strVal val="#ppt_y+0.1"/>
                                          </p:val>
                                        </p:tav>
                                      </p:tavLst>
                                    </p:anim>
                                    <p:anim calcmode="lin" valueType="num">
                                      <p:cBhvr>
                                        <p:cTn id="65"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66"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childTnLst>
                          </p:cTn>
                        </p:par>
                        <p:par>
                          <p:cTn id="67" fill="hold">
                            <p:stCondLst>
                              <p:cond delay="7000"/>
                            </p:stCondLst>
                            <p:childTnLst>
                              <p:par>
                                <p:cTn id="68" presetID="3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800" decel="100000"/>
                                        <p:tgtEl>
                                          <p:spTgt spid="22"/>
                                        </p:tgtEl>
                                      </p:cBhvr>
                                    </p:animEffect>
                                    <p:anim calcmode="lin" valueType="num">
                                      <p:cBhvr>
                                        <p:cTn id="71" dur="800" decel="100000" fill="hold"/>
                                        <p:tgtEl>
                                          <p:spTgt spid="22"/>
                                        </p:tgtEl>
                                        <p:attrNameLst>
                                          <p:attrName>style.rotation</p:attrName>
                                        </p:attrNameLst>
                                      </p:cBhvr>
                                      <p:tavLst>
                                        <p:tav tm="0">
                                          <p:val>
                                            <p:fltVal val="-90"/>
                                          </p:val>
                                        </p:tav>
                                        <p:tav tm="100000">
                                          <p:val>
                                            <p:fltVal val="0"/>
                                          </p:val>
                                        </p:tav>
                                      </p:tavLst>
                                    </p:anim>
                                    <p:anim calcmode="lin" valueType="num">
                                      <p:cBhvr>
                                        <p:cTn id="72" dur="800" decel="100000" fill="hold"/>
                                        <p:tgtEl>
                                          <p:spTgt spid="22"/>
                                        </p:tgtEl>
                                        <p:attrNameLst>
                                          <p:attrName>ppt_x</p:attrName>
                                        </p:attrNameLst>
                                      </p:cBhvr>
                                      <p:tavLst>
                                        <p:tav tm="0">
                                          <p:val>
                                            <p:strVal val="#ppt_x+0.4"/>
                                          </p:val>
                                        </p:tav>
                                        <p:tav tm="100000">
                                          <p:val>
                                            <p:strVal val="#ppt_x-0.05"/>
                                          </p:val>
                                        </p:tav>
                                      </p:tavLst>
                                    </p:anim>
                                    <p:anim calcmode="lin" valueType="num">
                                      <p:cBhvr>
                                        <p:cTn id="73" dur="800" decel="100000" fill="hold"/>
                                        <p:tgtEl>
                                          <p:spTgt spid="22"/>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22"/>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22"/>
                                        </p:tgtEl>
                                        <p:attrNameLst>
                                          <p:attrName>ppt_y</p:attrName>
                                        </p:attrNameLst>
                                      </p:cBhvr>
                                      <p:tavLst>
                                        <p:tav tm="0">
                                          <p:val>
                                            <p:strVal val="#ppt_y+0.1"/>
                                          </p:val>
                                        </p:tav>
                                        <p:tav tm="100000">
                                          <p:val>
                                            <p:strVal val="#ppt_y"/>
                                          </p:val>
                                        </p:tav>
                                      </p:tavLst>
                                    </p:anim>
                                  </p:childTnLst>
                                </p:cTn>
                              </p:par>
                            </p:childTnLst>
                          </p:cTn>
                        </p:par>
                        <p:par>
                          <p:cTn id="76" fill="hold">
                            <p:stCondLst>
                              <p:cond delay="8000"/>
                            </p:stCondLst>
                            <p:childTnLst>
                              <p:par>
                                <p:cTn id="77" presetID="30"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800" decel="100000"/>
                                        <p:tgtEl>
                                          <p:spTgt spid="23"/>
                                        </p:tgtEl>
                                      </p:cBhvr>
                                    </p:animEffect>
                                    <p:anim calcmode="lin" valueType="num">
                                      <p:cBhvr>
                                        <p:cTn id="80" dur="800" decel="100000" fill="hold"/>
                                        <p:tgtEl>
                                          <p:spTgt spid="23"/>
                                        </p:tgtEl>
                                        <p:attrNameLst>
                                          <p:attrName>style.rotation</p:attrName>
                                        </p:attrNameLst>
                                      </p:cBhvr>
                                      <p:tavLst>
                                        <p:tav tm="0">
                                          <p:val>
                                            <p:fltVal val="-90"/>
                                          </p:val>
                                        </p:tav>
                                        <p:tav tm="100000">
                                          <p:val>
                                            <p:fltVal val="0"/>
                                          </p:val>
                                        </p:tav>
                                      </p:tavLst>
                                    </p:anim>
                                    <p:anim calcmode="lin" valueType="num">
                                      <p:cBhvr>
                                        <p:cTn id="81" dur="800" decel="100000" fill="hold"/>
                                        <p:tgtEl>
                                          <p:spTgt spid="23"/>
                                        </p:tgtEl>
                                        <p:attrNameLst>
                                          <p:attrName>ppt_x</p:attrName>
                                        </p:attrNameLst>
                                      </p:cBhvr>
                                      <p:tavLst>
                                        <p:tav tm="0">
                                          <p:val>
                                            <p:strVal val="#ppt_x+0.4"/>
                                          </p:val>
                                        </p:tav>
                                        <p:tav tm="100000">
                                          <p:val>
                                            <p:strVal val="#ppt_x-0.05"/>
                                          </p:val>
                                        </p:tav>
                                      </p:tavLst>
                                    </p:anim>
                                    <p:anim calcmode="lin" valueType="num">
                                      <p:cBhvr>
                                        <p:cTn id="82" dur="800" decel="100000" fill="hold"/>
                                        <p:tgtEl>
                                          <p:spTgt spid="23"/>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par>
                          <p:cTn id="85" fill="hold">
                            <p:stCondLst>
                              <p:cond delay="9000"/>
                            </p:stCondLst>
                            <p:childTnLst>
                              <p:par>
                                <p:cTn id="86" presetID="30" presetClass="entr" presetSubtype="0"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800" decel="100000"/>
                                        <p:tgtEl>
                                          <p:spTgt spid="24"/>
                                        </p:tgtEl>
                                      </p:cBhvr>
                                    </p:animEffect>
                                    <p:anim calcmode="lin" valueType="num">
                                      <p:cBhvr>
                                        <p:cTn id="89" dur="800" decel="100000" fill="hold"/>
                                        <p:tgtEl>
                                          <p:spTgt spid="24"/>
                                        </p:tgtEl>
                                        <p:attrNameLst>
                                          <p:attrName>style.rotation</p:attrName>
                                        </p:attrNameLst>
                                      </p:cBhvr>
                                      <p:tavLst>
                                        <p:tav tm="0">
                                          <p:val>
                                            <p:fltVal val="-90"/>
                                          </p:val>
                                        </p:tav>
                                        <p:tav tm="100000">
                                          <p:val>
                                            <p:fltVal val="0"/>
                                          </p:val>
                                        </p:tav>
                                      </p:tavLst>
                                    </p:anim>
                                    <p:anim calcmode="lin" valueType="num">
                                      <p:cBhvr>
                                        <p:cTn id="90" dur="800" decel="100000" fill="hold"/>
                                        <p:tgtEl>
                                          <p:spTgt spid="24"/>
                                        </p:tgtEl>
                                        <p:attrNameLst>
                                          <p:attrName>ppt_x</p:attrName>
                                        </p:attrNameLst>
                                      </p:cBhvr>
                                      <p:tavLst>
                                        <p:tav tm="0">
                                          <p:val>
                                            <p:strVal val="#ppt_x+0.4"/>
                                          </p:val>
                                        </p:tav>
                                        <p:tav tm="100000">
                                          <p:val>
                                            <p:strVal val="#ppt_x-0.05"/>
                                          </p:val>
                                        </p:tav>
                                      </p:tavLst>
                                    </p:anim>
                                    <p:anim calcmode="lin" valueType="num">
                                      <p:cBhvr>
                                        <p:cTn id="91" dur="800" decel="100000" fill="hold"/>
                                        <p:tgtEl>
                                          <p:spTgt spid="24"/>
                                        </p:tgtEl>
                                        <p:attrNameLst>
                                          <p:attrName>ppt_y</p:attrName>
                                        </p:attrNameLst>
                                      </p:cBhvr>
                                      <p:tavLst>
                                        <p:tav tm="0">
                                          <p:val>
                                            <p:strVal val="#ppt_y-0.4"/>
                                          </p:val>
                                        </p:tav>
                                        <p:tav tm="100000">
                                          <p:val>
                                            <p:strVal val="#ppt_y+0.1"/>
                                          </p:val>
                                        </p:tav>
                                      </p:tavLst>
                                    </p:anim>
                                    <p:anim calcmode="lin" valueType="num">
                                      <p:cBhvr>
                                        <p:cTn id="92" dur="200" accel="100000" fill="hold">
                                          <p:stCondLst>
                                            <p:cond delay="800"/>
                                          </p:stCondLst>
                                        </p:cTn>
                                        <p:tgtEl>
                                          <p:spTgt spid="24"/>
                                        </p:tgtEl>
                                        <p:attrNameLst>
                                          <p:attrName>ppt_x</p:attrName>
                                        </p:attrNameLst>
                                      </p:cBhvr>
                                      <p:tavLst>
                                        <p:tav tm="0">
                                          <p:val>
                                            <p:strVal val="#ppt_x-0.05"/>
                                          </p:val>
                                        </p:tav>
                                        <p:tav tm="100000">
                                          <p:val>
                                            <p:strVal val="#ppt_x"/>
                                          </p:val>
                                        </p:tav>
                                      </p:tavLst>
                                    </p:anim>
                                    <p:anim calcmode="lin" valueType="num">
                                      <p:cBhvr>
                                        <p:cTn id="93" dur="200" accel="100000" fill="hold">
                                          <p:stCondLst>
                                            <p:cond delay="800"/>
                                          </p:stCondLst>
                                        </p:cTn>
                                        <p:tgtEl>
                                          <p:spTgt spid="24"/>
                                        </p:tgtEl>
                                        <p:attrNameLst>
                                          <p:attrName>ppt_y</p:attrName>
                                        </p:attrNameLst>
                                      </p:cBhvr>
                                      <p:tavLst>
                                        <p:tav tm="0">
                                          <p:val>
                                            <p:strVal val="#ppt_y+0.1"/>
                                          </p:val>
                                        </p:tav>
                                        <p:tav tm="100000">
                                          <p:val>
                                            <p:strVal val="#ppt_y"/>
                                          </p:val>
                                        </p:tav>
                                      </p:tavLst>
                                    </p:anim>
                                  </p:childTnLst>
                                </p:cTn>
                              </p:par>
                            </p:childTnLst>
                          </p:cTn>
                        </p:par>
                        <p:par>
                          <p:cTn id="94" fill="hold">
                            <p:stCondLst>
                              <p:cond delay="10000"/>
                            </p:stCondLst>
                            <p:childTnLst>
                              <p:par>
                                <p:cTn id="95" presetID="30" presetClass="entr" presetSubtype="0"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800" decel="100000"/>
                                        <p:tgtEl>
                                          <p:spTgt spid="25"/>
                                        </p:tgtEl>
                                      </p:cBhvr>
                                    </p:animEffect>
                                    <p:anim calcmode="lin" valueType="num">
                                      <p:cBhvr>
                                        <p:cTn id="98" dur="800" decel="100000" fill="hold"/>
                                        <p:tgtEl>
                                          <p:spTgt spid="25"/>
                                        </p:tgtEl>
                                        <p:attrNameLst>
                                          <p:attrName>style.rotation</p:attrName>
                                        </p:attrNameLst>
                                      </p:cBhvr>
                                      <p:tavLst>
                                        <p:tav tm="0">
                                          <p:val>
                                            <p:fltVal val="-90"/>
                                          </p:val>
                                        </p:tav>
                                        <p:tav tm="100000">
                                          <p:val>
                                            <p:fltVal val="0"/>
                                          </p:val>
                                        </p:tav>
                                      </p:tavLst>
                                    </p:anim>
                                    <p:anim calcmode="lin" valueType="num">
                                      <p:cBhvr>
                                        <p:cTn id="99" dur="800" decel="100000" fill="hold"/>
                                        <p:tgtEl>
                                          <p:spTgt spid="25"/>
                                        </p:tgtEl>
                                        <p:attrNameLst>
                                          <p:attrName>ppt_x</p:attrName>
                                        </p:attrNameLst>
                                      </p:cBhvr>
                                      <p:tavLst>
                                        <p:tav tm="0">
                                          <p:val>
                                            <p:strVal val="#ppt_x+0.4"/>
                                          </p:val>
                                        </p:tav>
                                        <p:tav tm="100000">
                                          <p:val>
                                            <p:strVal val="#ppt_x-0.05"/>
                                          </p:val>
                                        </p:tav>
                                      </p:tavLst>
                                    </p:anim>
                                    <p:anim calcmode="lin" valueType="num">
                                      <p:cBhvr>
                                        <p:cTn id="100" dur="800" decel="100000" fill="hold"/>
                                        <p:tgtEl>
                                          <p:spTgt spid="25"/>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25"/>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25"/>
                                        </p:tgtEl>
                                        <p:attrNameLst>
                                          <p:attrName>ppt_y</p:attrName>
                                        </p:attrNameLst>
                                      </p:cBhvr>
                                      <p:tavLst>
                                        <p:tav tm="0">
                                          <p:val>
                                            <p:strVal val="#ppt_y+0.1"/>
                                          </p:val>
                                        </p:tav>
                                        <p:tav tm="100000">
                                          <p:val>
                                            <p:strVal val="#ppt_y"/>
                                          </p:val>
                                        </p:tav>
                                      </p:tavLst>
                                    </p:anim>
                                  </p:childTnLst>
                                </p:cTn>
                              </p:par>
                            </p:childTnLst>
                          </p:cTn>
                        </p:par>
                        <p:par>
                          <p:cTn id="103" fill="hold">
                            <p:stCondLst>
                              <p:cond delay="11000"/>
                            </p:stCondLst>
                            <p:childTnLst>
                              <p:par>
                                <p:cTn id="104" presetID="30" presetClass="entr" presetSubtype="0" fill="hold"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800" decel="100000"/>
                                        <p:tgtEl>
                                          <p:spTgt spid="11"/>
                                        </p:tgtEl>
                                      </p:cBhvr>
                                    </p:animEffect>
                                    <p:anim calcmode="lin" valueType="num">
                                      <p:cBhvr>
                                        <p:cTn id="107" dur="800" decel="100000" fill="hold"/>
                                        <p:tgtEl>
                                          <p:spTgt spid="11"/>
                                        </p:tgtEl>
                                        <p:attrNameLst>
                                          <p:attrName>style.rotation</p:attrName>
                                        </p:attrNameLst>
                                      </p:cBhvr>
                                      <p:tavLst>
                                        <p:tav tm="0">
                                          <p:val>
                                            <p:fltVal val="-90"/>
                                          </p:val>
                                        </p:tav>
                                        <p:tav tm="100000">
                                          <p:val>
                                            <p:fltVal val="0"/>
                                          </p:val>
                                        </p:tav>
                                      </p:tavLst>
                                    </p:anim>
                                    <p:anim calcmode="lin" valueType="num">
                                      <p:cBhvr>
                                        <p:cTn id="108" dur="800" decel="100000" fill="hold"/>
                                        <p:tgtEl>
                                          <p:spTgt spid="11"/>
                                        </p:tgtEl>
                                        <p:attrNameLst>
                                          <p:attrName>ppt_x</p:attrName>
                                        </p:attrNameLst>
                                      </p:cBhvr>
                                      <p:tavLst>
                                        <p:tav tm="0">
                                          <p:val>
                                            <p:strVal val="#ppt_x+0.4"/>
                                          </p:val>
                                        </p:tav>
                                        <p:tav tm="100000">
                                          <p:val>
                                            <p:strVal val="#ppt_x-0.05"/>
                                          </p:val>
                                        </p:tav>
                                      </p:tavLst>
                                    </p:anim>
                                    <p:anim calcmode="lin" valueType="num">
                                      <p:cBhvr>
                                        <p:cTn id="109" dur="800" decel="100000" fill="hold"/>
                                        <p:tgtEl>
                                          <p:spTgt spid="11"/>
                                        </p:tgtEl>
                                        <p:attrNameLst>
                                          <p:attrName>ppt_y</p:attrName>
                                        </p:attrNameLst>
                                      </p:cBhvr>
                                      <p:tavLst>
                                        <p:tav tm="0">
                                          <p:val>
                                            <p:strVal val="#ppt_y-0.4"/>
                                          </p:val>
                                        </p:tav>
                                        <p:tav tm="100000">
                                          <p:val>
                                            <p:strVal val="#ppt_y+0.1"/>
                                          </p:val>
                                        </p:tav>
                                      </p:tavLst>
                                    </p:anim>
                                    <p:anim calcmode="lin" valueType="num">
                                      <p:cBhvr>
                                        <p:cTn id="110"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11"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par>
                          <p:cTn id="112" fill="hold">
                            <p:stCondLst>
                              <p:cond delay="12000"/>
                            </p:stCondLst>
                            <p:childTnLst>
                              <p:par>
                                <p:cTn id="113" presetID="30" presetClass="entr" presetSubtype="0" fill="hold" grpId="0" nodeType="after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800" decel="100000"/>
                                        <p:tgtEl>
                                          <p:spTgt spid="31"/>
                                        </p:tgtEl>
                                      </p:cBhvr>
                                    </p:animEffect>
                                    <p:anim calcmode="lin" valueType="num">
                                      <p:cBhvr>
                                        <p:cTn id="116" dur="800" decel="100000" fill="hold"/>
                                        <p:tgtEl>
                                          <p:spTgt spid="31"/>
                                        </p:tgtEl>
                                        <p:attrNameLst>
                                          <p:attrName>style.rotation</p:attrName>
                                        </p:attrNameLst>
                                      </p:cBhvr>
                                      <p:tavLst>
                                        <p:tav tm="0">
                                          <p:val>
                                            <p:fltVal val="-90"/>
                                          </p:val>
                                        </p:tav>
                                        <p:tav tm="100000">
                                          <p:val>
                                            <p:fltVal val="0"/>
                                          </p:val>
                                        </p:tav>
                                      </p:tavLst>
                                    </p:anim>
                                    <p:anim calcmode="lin" valueType="num">
                                      <p:cBhvr>
                                        <p:cTn id="117" dur="800" decel="100000" fill="hold"/>
                                        <p:tgtEl>
                                          <p:spTgt spid="31"/>
                                        </p:tgtEl>
                                        <p:attrNameLst>
                                          <p:attrName>ppt_x</p:attrName>
                                        </p:attrNameLst>
                                      </p:cBhvr>
                                      <p:tavLst>
                                        <p:tav tm="0">
                                          <p:val>
                                            <p:strVal val="#ppt_x+0.4"/>
                                          </p:val>
                                        </p:tav>
                                        <p:tav tm="100000">
                                          <p:val>
                                            <p:strVal val="#ppt_x-0.05"/>
                                          </p:val>
                                        </p:tav>
                                      </p:tavLst>
                                    </p:anim>
                                    <p:anim calcmode="lin" valueType="num">
                                      <p:cBhvr>
                                        <p:cTn id="118" dur="800" decel="100000" fill="hold"/>
                                        <p:tgtEl>
                                          <p:spTgt spid="31"/>
                                        </p:tgtEl>
                                        <p:attrNameLst>
                                          <p:attrName>ppt_y</p:attrName>
                                        </p:attrNameLst>
                                      </p:cBhvr>
                                      <p:tavLst>
                                        <p:tav tm="0">
                                          <p:val>
                                            <p:strVal val="#ppt_y-0.4"/>
                                          </p:val>
                                        </p:tav>
                                        <p:tav tm="100000">
                                          <p:val>
                                            <p:strVal val="#ppt_y+0.1"/>
                                          </p:val>
                                        </p:tav>
                                      </p:tavLst>
                                    </p:anim>
                                    <p:anim calcmode="lin" valueType="num">
                                      <p:cBhvr>
                                        <p:cTn id="119"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120"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9" grpId="0" animBg="1"/>
      <p:bldP spid="30" grpId="0" animBg="1"/>
      <p:bldP spid="31" grpId="0"/>
      <p:bldP spid="32" grpId="0"/>
      <p:bldP spid="33" grpId="0"/>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ChangeArrowheads="1"/>
          </p:cNvSpPr>
          <p:nvPr/>
        </p:nvSpPr>
        <p:spPr bwMode="auto">
          <a:xfrm>
            <a:off x="152400" y="581025"/>
            <a:ext cx="8591550" cy="714375"/>
          </a:xfrm>
          <a:prstGeom prst="rect">
            <a:avLst/>
          </a:prstGeom>
          <a:noFill/>
          <a:ln w="9525">
            <a:noFill/>
            <a:miter lim="800000"/>
            <a:headEnd/>
            <a:tailEnd/>
          </a:ln>
          <a:effectLst/>
        </p:spPr>
        <p:txBody>
          <a:bodyPr anchor="ctr"/>
          <a:lstStyle/>
          <a:p>
            <a:pPr algn="l"/>
            <a:r>
              <a:rPr lang="en-US" sz="2400" b="1" dirty="0">
                <a:latin typeface="Arial" pitchFamily="34" charset="0"/>
              </a:rPr>
              <a:t>Strategy Selection - Decision</a:t>
            </a:r>
          </a:p>
        </p:txBody>
      </p:sp>
      <p:sp>
        <p:nvSpPr>
          <p:cNvPr id="428035" name="Rectangle 3"/>
          <p:cNvSpPr>
            <a:spLocks noChangeArrowheads="1"/>
          </p:cNvSpPr>
          <p:nvPr/>
        </p:nvSpPr>
        <p:spPr bwMode="auto">
          <a:xfrm>
            <a:off x="152400" y="1276350"/>
            <a:ext cx="8324850" cy="4210050"/>
          </a:xfrm>
          <a:prstGeom prst="rect">
            <a:avLst/>
          </a:prstGeom>
          <a:noFill/>
          <a:ln w="9525">
            <a:noFill/>
            <a:miter lim="800000"/>
            <a:headEnd/>
            <a:tailEnd/>
          </a:ln>
          <a:effectLst/>
        </p:spPr>
        <p:txBody>
          <a:bodyPr/>
          <a:lstStyle/>
          <a:p>
            <a:pPr marL="342900" indent="-342900" algn="l">
              <a:spcBef>
                <a:spcPct val="20000"/>
              </a:spcBef>
              <a:buClr>
                <a:schemeClr val="tx1"/>
              </a:buClr>
              <a:buFontTx/>
              <a:buChar char="•"/>
            </a:pPr>
            <a:r>
              <a:rPr lang="en-US" sz="2000" dirty="0">
                <a:solidFill>
                  <a:schemeClr val="accent1">
                    <a:lumMod val="40000"/>
                    <a:lumOff val="60000"/>
                  </a:schemeClr>
                </a:solidFill>
                <a:latin typeface="Arial" pitchFamily="34" charset="0"/>
              </a:rPr>
              <a:t>Alternatives are heavily dependent upon the identified recovery time objectives</a:t>
            </a:r>
          </a:p>
          <a:p>
            <a:pPr marL="342900" indent="-342900" algn="l">
              <a:spcBef>
                <a:spcPct val="20000"/>
              </a:spcBef>
              <a:buClr>
                <a:schemeClr val="tx1"/>
              </a:buClr>
              <a:buFontTx/>
              <a:buChar char="•"/>
            </a:pPr>
            <a:r>
              <a:rPr lang="en-US" sz="2000" dirty="0">
                <a:solidFill>
                  <a:schemeClr val="accent1">
                    <a:lumMod val="40000"/>
                    <a:lumOff val="60000"/>
                  </a:schemeClr>
                </a:solidFill>
                <a:latin typeface="Arial" pitchFamily="34" charset="0"/>
              </a:rPr>
              <a:t>The faster a function is required the more expensive the solution will typically be</a:t>
            </a:r>
          </a:p>
          <a:p>
            <a:pPr marL="342900" indent="-342900" algn="l">
              <a:spcBef>
                <a:spcPct val="20000"/>
              </a:spcBef>
              <a:buClr>
                <a:schemeClr val="tx1"/>
              </a:buClr>
              <a:buFontTx/>
              <a:buChar char="•"/>
            </a:pPr>
            <a:r>
              <a:rPr lang="en-US" sz="2000" dirty="0">
                <a:solidFill>
                  <a:schemeClr val="accent1">
                    <a:lumMod val="40000"/>
                    <a:lumOff val="60000"/>
                  </a:schemeClr>
                </a:solidFill>
                <a:latin typeface="Arial" pitchFamily="34" charset="0"/>
              </a:rPr>
              <a:t>Interdependencies need to be covered during the selection process</a:t>
            </a:r>
          </a:p>
          <a:p>
            <a:pPr marL="342900" indent="-342900" algn="l">
              <a:spcBef>
                <a:spcPct val="20000"/>
              </a:spcBef>
              <a:buClr>
                <a:schemeClr val="tx1"/>
              </a:buClr>
              <a:buFontTx/>
              <a:buChar char="•"/>
            </a:pPr>
            <a:r>
              <a:rPr lang="en-US" sz="2000" dirty="0">
                <a:solidFill>
                  <a:schemeClr val="accent1">
                    <a:lumMod val="40000"/>
                    <a:lumOff val="60000"/>
                  </a:schemeClr>
                </a:solidFill>
                <a:latin typeface="Arial" pitchFamily="34" charset="0"/>
              </a:rPr>
              <a:t>Select the most appropriate recovery strategy</a:t>
            </a:r>
          </a:p>
        </p:txBody>
      </p:sp>
      <p:sp>
        <p:nvSpPr>
          <p:cNvPr id="4" name="Title 1"/>
          <p:cNvSpPr txBox="1">
            <a:spLocks/>
          </p:cNvSpPr>
          <p:nvPr/>
        </p:nvSpPr>
        <p:spPr bwMode="black">
          <a:xfrm>
            <a:off x="160338"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t>Phase III Strategy Selection – </a:t>
            </a:r>
            <a:br>
              <a:rPr kumimoji="0" lang="en-US" sz="2400" b="1" i="0" u="none" strike="noStrike" kern="0" cap="none" spc="0" normalizeH="0" baseline="0" noProof="0" dirty="0" smtClean="0">
                <a:ln>
                  <a:noFill/>
                </a:ln>
                <a:solidFill>
                  <a:schemeClr val="folHlink"/>
                </a:solidFill>
                <a:effectLst/>
                <a:uLnTx/>
                <a:uFillTx/>
                <a:latin typeface="Arial" pitchFamily="34" charset="0"/>
                <a:ea typeface="+mj-ea"/>
                <a:cs typeface="+mj-cs"/>
              </a:rPr>
            </a:b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pic>
        <p:nvPicPr>
          <p:cNvPr id="5" name="Picture 4"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39</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8013"/>
            <a:ext cx="8805862" cy="755650"/>
          </a:xfrm>
        </p:spPr>
        <p:txBody>
          <a:bodyPr/>
          <a:lstStyle/>
          <a:p>
            <a:r>
              <a:rPr lang="en-US" b="1" dirty="0" smtClean="0"/>
              <a:t>Defining a Disaster</a:t>
            </a:r>
            <a:endParaRPr lang="en-US" b="1"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113665" name="Rectangle 1"/>
          <p:cNvSpPr>
            <a:spLocks noChangeArrowheads="1"/>
          </p:cNvSpPr>
          <p:nvPr/>
        </p:nvSpPr>
        <p:spPr bwMode="auto">
          <a:xfrm>
            <a:off x="228600" y="1371600"/>
            <a:ext cx="8610600"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ts val="600"/>
              </a:spcBef>
              <a:spcAft>
                <a:spcPts val="600"/>
              </a:spcAft>
              <a:buClrTx/>
              <a:buSzTx/>
              <a:buFontTx/>
              <a:buNone/>
              <a:tabLst>
                <a:tab pos="228600" algn="l"/>
              </a:tabLst>
            </a:pPr>
            <a:r>
              <a:rPr kumimoji="0" lang="en-US" b="0" i="0" u="none" strike="noStrike" cap="none" normalizeH="0" baseline="0" dirty="0" smtClean="0">
                <a:ln>
                  <a:noFill/>
                </a:ln>
                <a:solidFill>
                  <a:schemeClr val="bg2"/>
                </a:solidFill>
                <a:effectLst/>
                <a:latin typeface="Optima" pitchFamily="34" charset="0"/>
                <a:ea typeface="Times New Roman" pitchFamily="18" charset="0"/>
              </a:rPr>
              <a:t>As per Principle of Availability of Resources:</a:t>
            </a:r>
            <a:endParaRPr kumimoji="0" lang="en-US" b="0" i="0" u="none" strike="noStrike" cap="none" normalizeH="0" baseline="0" dirty="0" smtClean="0">
              <a:ln>
                <a:noFill/>
              </a:ln>
              <a:solidFill>
                <a:schemeClr val="bg2"/>
              </a:solidFill>
              <a:effectLst/>
              <a:latin typeface="Arial" pitchFamily="34" charset="0"/>
            </a:endParaRPr>
          </a:p>
          <a:p>
            <a:pPr marL="228600" lvl="1" indent="-228600" eaLnBrk="0" fontAlgn="base" hangingPunct="0">
              <a:spcBef>
                <a:spcPts val="600"/>
              </a:spcBef>
              <a:spcAft>
                <a:spcPts val="600"/>
              </a:spcAft>
              <a:buFontTx/>
              <a:buChar char="•"/>
            </a:pPr>
            <a:r>
              <a:rPr kumimoji="0" lang="en-US" b="0" i="0" u="none" strike="noStrike" cap="none" normalizeH="0" baseline="0" dirty="0" smtClean="0">
                <a:ln>
                  <a:noFill/>
                </a:ln>
                <a:solidFill>
                  <a:schemeClr val="bg2"/>
                </a:solidFill>
                <a:effectLst/>
                <a:latin typeface="Optima" pitchFamily="34" charset="0"/>
                <a:ea typeface="Times New Roman" pitchFamily="18" charset="0"/>
              </a:rPr>
              <a:t>Businesses are run based on the assumption that the current level of resources will not decline.</a:t>
            </a:r>
            <a:endParaRPr kumimoji="0" lang="en-US" b="0" i="0" u="none" strike="noStrike" cap="none" normalizeH="0" baseline="0" dirty="0" smtClean="0">
              <a:ln>
                <a:noFill/>
              </a:ln>
              <a:solidFill>
                <a:schemeClr val="bg2"/>
              </a:solidFill>
              <a:effectLst/>
              <a:latin typeface="Arial" pitchFamily="34" charset="0"/>
            </a:endParaRPr>
          </a:p>
          <a:p>
            <a:pPr marL="228600" lvl="1" indent="-228600" eaLnBrk="0" fontAlgn="base" hangingPunct="0">
              <a:spcBef>
                <a:spcPts val="600"/>
              </a:spcBef>
              <a:spcAft>
                <a:spcPts val="600"/>
              </a:spcAft>
              <a:buFontTx/>
              <a:buChar char="•"/>
            </a:pPr>
            <a:r>
              <a:rPr kumimoji="0" lang="en-US" b="0" i="0" u="none" strike="noStrike" cap="none" normalizeH="0" baseline="0" dirty="0" smtClean="0">
                <a:ln>
                  <a:noFill/>
                </a:ln>
                <a:solidFill>
                  <a:schemeClr val="bg2"/>
                </a:solidFill>
                <a:effectLst/>
                <a:latin typeface="Optima" pitchFamily="34" charset="0"/>
                <a:ea typeface="Times New Roman" pitchFamily="18" charset="0"/>
              </a:rPr>
              <a:t>Availability addresses the requirement that access to information and resources is available on a timely basis wherever needed to meet business requirements.</a:t>
            </a:r>
            <a:endParaRPr kumimoji="0" lang="en-US" b="0" i="0" u="none" strike="noStrike" cap="none" normalizeH="0" baseline="0" dirty="0" smtClean="0">
              <a:ln>
                <a:noFill/>
              </a:ln>
              <a:solidFill>
                <a:schemeClr val="bg2"/>
              </a:solidFill>
              <a:effectLst/>
              <a:latin typeface="Arial" pitchFamily="34" charset="0"/>
            </a:endParaRPr>
          </a:p>
          <a:p>
            <a:pPr marL="228600" lvl="1" indent="-228600" eaLnBrk="0" fontAlgn="base" hangingPunct="0">
              <a:spcBef>
                <a:spcPts val="600"/>
              </a:spcBef>
              <a:spcAft>
                <a:spcPts val="600"/>
              </a:spcAft>
              <a:buFontTx/>
              <a:buChar char="•"/>
            </a:pPr>
            <a:r>
              <a:rPr kumimoji="0" lang="en-US" b="0" i="0" u="none" strike="noStrike" cap="none" normalizeH="0" baseline="0" dirty="0" smtClean="0">
                <a:ln>
                  <a:noFill/>
                </a:ln>
                <a:solidFill>
                  <a:schemeClr val="bg2"/>
                </a:solidFill>
                <a:effectLst/>
                <a:latin typeface="Optima" pitchFamily="34" charset="0"/>
                <a:ea typeface="Times New Roman" pitchFamily="18" charset="0"/>
              </a:rPr>
              <a:t>All organizations face the risk that disasters may compromise the availability of resources.</a:t>
            </a:r>
            <a:endParaRPr kumimoji="0" lang="en-US" b="0" i="0" u="none" strike="noStrike" cap="none" normalizeH="0" baseline="0" dirty="0" smtClean="0">
              <a:ln>
                <a:noFill/>
              </a:ln>
              <a:solidFill>
                <a:schemeClr val="bg2"/>
              </a:solidFill>
              <a:effectLst/>
              <a:latin typeface="Arial" pitchFamily="34" charset="0"/>
            </a:endParaRPr>
          </a:p>
        </p:txBody>
      </p:sp>
      <p:sp>
        <p:nvSpPr>
          <p:cNvPr id="7" name="Rounded Rectangle 6"/>
          <p:cNvSpPr/>
          <p:nvPr/>
        </p:nvSpPr>
        <p:spPr bwMode="auto">
          <a:xfrm>
            <a:off x="381000" y="4267200"/>
            <a:ext cx="8382000" cy="1371600"/>
          </a:xfrm>
          <a:prstGeom prst="roundRect">
            <a:avLst/>
          </a:prstGeom>
          <a:solidFill>
            <a:schemeClr val="bg1"/>
          </a:solidFill>
          <a:ln w="9525" cap="flat" cmpd="sng" algn="ctr">
            <a:solidFill>
              <a:schemeClr val="folHlink"/>
            </a:solidFill>
            <a:prstDash val="solid"/>
            <a:round/>
            <a:headEnd type="none" w="med" len="med"/>
            <a:tailEnd type="none" w="med" len="med"/>
          </a:ln>
          <a:effectLst/>
        </p:spPr>
        <p:txBody>
          <a:bodyPr vert="horz" wrap="square" lIns="63500" tIns="0" rIns="64800" bIns="0" numCol="1" rtlCol="0" anchor="t" anchorCtr="0" compatLnSpc="1">
            <a:prstTxWarp prst="textNoShape">
              <a:avLst/>
            </a:prstTxWarp>
          </a:bodyPr>
          <a:lstStyle/>
          <a:p>
            <a:pPr lvl="0" algn="ctr" fontAlgn="base">
              <a:spcBef>
                <a:spcPct val="0"/>
              </a:spcBef>
              <a:spcAft>
                <a:spcPct val="0"/>
              </a:spcAft>
              <a:buSzPct val="90000"/>
            </a:pPr>
            <a:r>
              <a:rPr lang="en-US" sz="1900" i="1" dirty="0" smtClean="0">
                <a:solidFill>
                  <a:schemeClr val="bg2"/>
                </a:solidFill>
                <a:latin typeface="Optima" pitchFamily="34" charset="0"/>
                <a:ea typeface="Times New Roman" pitchFamily="18" charset="0"/>
              </a:rPr>
              <a:t>A disaster is defined as any event, which causes unacceptable level of interruption to access for business information, transactions, business operations for an unacceptable period of time. Whenever a disaster strikes, it impacts one or more of the resources, which an organization is employing.</a:t>
            </a:r>
            <a:endParaRPr lang="en-US" sz="1900" i="1" dirty="0" smtClean="0">
              <a:solidFill>
                <a:schemeClr val="bg2"/>
              </a:solidFill>
              <a:latin typeface="Arial" pitchFamily="34" charset="0"/>
            </a:endParaRPr>
          </a:p>
          <a:p>
            <a:pPr marL="0" marR="0" indent="0" algn="ctr" defTabSz="914400" rtl="0" eaLnBrk="1" fontAlgn="base" latinLnBrk="0" hangingPunct="1">
              <a:lnSpc>
                <a:spcPct val="100000"/>
              </a:lnSpc>
              <a:spcBef>
                <a:spcPct val="0"/>
              </a:spcBef>
              <a:spcAft>
                <a:spcPct val="0"/>
              </a:spcAft>
              <a:buClrTx/>
              <a:buSzPct val="90000"/>
              <a:buFontTx/>
              <a:buNone/>
              <a:tabLst/>
            </a:pPr>
            <a:endParaRPr kumimoji="0" lang="en-US" sz="1900" i="0" u="none" strike="noStrike" cap="none" normalizeH="0" baseline="0" dirty="0" smtClean="0">
              <a:ln>
                <a:noFill/>
              </a:ln>
              <a:solidFill>
                <a:schemeClr val="folHlink"/>
              </a:solidFill>
              <a:effectLst/>
              <a:latin typeface="Arial" charset="0"/>
              <a:cs typeface="Arial" charset="0"/>
            </a:endParaRPr>
          </a:p>
        </p:txBody>
      </p:sp>
      <p:pic>
        <p:nvPicPr>
          <p:cNvPr id="8" name="Picture 7"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9" name="Picture 8"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down)">
                                      <p:cBhvr>
                                        <p:cTn id="7" dur="500"/>
                                        <p:tgtEl>
                                          <p:spTgt spid="7">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down)">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ChangeArrowheads="1"/>
          </p:cNvSpPr>
          <p:nvPr/>
        </p:nvSpPr>
        <p:spPr bwMode="auto">
          <a:xfrm>
            <a:off x="152400" y="276225"/>
            <a:ext cx="8515350" cy="714375"/>
          </a:xfrm>
          <a:prstGeom prst="rect">
            <a:avLst/>
          </a:prstGeom>
          <a:noFill/>
          <a:ln w="9525">
            <a:noFill/>
            <a:miter lim="800000"/>
            <a:headEnd/>
            <a:tailEnd/>
          </a:ln>
          <a:effectLst/>
        </p:spPr>
        <p:txBody>
          <a:bodyPr anchor="ctr"/>
          <a:lstStyle/>
          <a:p>
            <a:pPr algn="l"/>
            <a:r>
              <a:rPr lang="en-US" sz="2400" b="1" dirty="0">
                <a:latin typeface="Arial" pitchFamily="34" charset="0"/>
              </a:rPr>
              <a:t>Phase IV: Plan Development</a:t>
            </a:r>
          </a:p>
        </p:txBody>
      </p:sp>
      <p:sp>
        <p:nvSpPr>
          <p:cNvPr id="10" name="Rectangle 3"/>
          <p:cNvSpPr>
            <a:spLocks noChangeArrowheads="1"/>
          </p:cNvSpPr>
          <p:nvPr/>
        </p:nvSpPr>
        <p:spPr bwMode="auto">
          <a:xfrm>
            <a:off x="152400" y="1295400"/>
            <a:ext cx="8801100" cy="4210050"/>
          </a:xfrm>
          <a:prstGeom prst="rect">
            <a:avLst/>
          </a:prstGeom>
          <a:noFill/>
          <a:ln w="9525">
            <a:noFill/>
            <a:miter lim="800000"/>
            <a:headEnd/>
            <a:tailEnd/>
          </a:ln>
          <a:effectLst/>
        </p:spPr>
        <p:txBody>
          <a:bodyPr/>
          <a:lstStyle/>
          <a:p>
            <a:pPr marL="342900" indent="-342900" algn="l">
              <a:spcBef>
                <a:spcPct val="20000"/>
              </a:spcBef>
              <a:buClr>
                <a:schemeClr val="tx1"/>
              </a:buClr>
              <a:buFontTx/>
              <a:buChar char="•"/>
            </a:pPr>
            <a:r>
              <a:rPr lang="en-US" sz="1600" dirty="0" smtClean="0">
                <a:solidFill>
                  <a:schemeClr val="accent1">
                    <a:lumMod val="40000"/>
                    <a:lumOff val="60000"/>
                  </a:schemeClr>
                </a:solidFill>
                <a:latin typeface="Arial" pitchFamily="34" charset="0"/>
              </a:rPr>
              <a:t>DR Plan contains an </a:t>
            </a:r>
            <a:r>
              <a:rPr lang="en-US" sz="1600" dirty="0">
                <a:solidFill>
                  <a:schemeClr val="accent1">
                    <a:lumMod val="40000"/>
                    <a:lumOff val="60000"/>
                  </a:schemeClr>
                </a:solidFill>
                <a:latin typeface="Arial" pitchFamily="34" charset="0"/>
              </a:rPr>
              <a:t>integrated set of procedures and resource information that is used to recover from an event that has caused a disruption to business operations </a:t>
            </a:r>
          </a:p>
          <a:p>
            <a:pPr marL="342900" indent="-342900" algn="l">
              <a:spcBef>
                <a:spcPct val="20000"/>
              </a:spcBef>
              <a:buClr>
                <a:schemeClr val="tx1"/>
              </a:buClr>
              <a:buFontTx/>
              <a:buChar char="•"/>
            </a:pPr>
            <a:r>
              <a:rPr lang="en-US" sz="1600" dirty="0">
                <a:solidFill>
                  <a:schemeClr val="accent1">
                    <a:lumMod val="40000"/>
                    <a:lumOff val="60000"/>
                  </a:schemeClr>
                </a:solidFill>
                <a:latin typeface="Arial" pitchFamily="34" charset="0"/>
              </a:rPr>
              <a:t>It answers </a:t>
            </a:r>
            <a:r>
              <a:rPr lang="en-US" sz="1600" dirty="0" smtClean="0">
                <a:solidFill>
                  <a:schemeClr val="accent1">
                    <a:lumMod val="40000"/>
                    <a:lumOff val="60000"/>
                  </a:schemeClr>
                </a:solidFill>
                <a:latin typeface="Arial" pitchFamily="34" charset="0"/>
              </a:rPr>
              <a:t>questions</a:t>
            </a:r>
            <a:r>
              <a:rPr lang="en-US" sz="1600" dirty="0">
                <a:solidFill>
                  <a:schemeClr val="accent1">
                    <a:lumMod val="40000"/>
                    <a:lumOff val="60000"/>
                  </a:schemeClr>
                </a:solidFill>
                <a:latin typeface="Arial" pitchFamily="34" charset="0"/>
              </a:rPr>
              <a:t> </a:t>
            </a:r>
            <a:r>
              <a:rPr lang="en-US" sz="1600" dirty="0" smtClean="0">
                <a:solidFill>
                  <a:schemeClr val="accent1">
                    <a:lumMod val="40000"/>
                    <a:lumOff val="60000"/>
                  </a:schemeClr>
                </a:solidFill>
                <a:latin typeface="Arial" pitchFamily="34" charset="0"/>
              </a:rPr>
              <a:t>on responding to a disaster in terms of:</a:t>
            </a:r>
            <a:endParaRPr lang="en-US" sz="1600" dirty="0">
              <a:solidFill>
                <a:schemeClr val="accent1">
                  <a:lumMod val="40000"/>
                  <a:lumOff val="60000"/>
                </a:schemeClr>
              </a:solidFill>
              <a:latin typeface="Arial" pitchFamily="34" charset="0"/>
            </a:endParaRP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Who</a:t>
            </a: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What</a:t>
            </a: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When</a:t>
            </a: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Where</a:t>
            </a: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Why</a:t>
            </a:r>
          </a:p>
          <a:p>
            <a:pPr marL="742950" lvl="1" indent="-285750" algn="l">
              <a:spcBef>
                <a:spcPct val="20000"/>
              </a:spcBef>
              <a:buClr>
                <a:schemeClr val="tx1"/>
              </a:buClr>
              <a:buFontTx/>
              <a:buChar char="–"/>
            </a:pPr>
            <a:r>
              <a:rPr lang="en-US" sz="1600" dirty="0">
                <a:solidFill>
                  <a:schemeClr val="accent1">
                    <a:lumMod val="40000"/>
                    <a:lumOff val="60000"/>
                  </a:schemeClr>
                </a:solidFill>
                <a:latin typeface="Arial" pitchFamily="34" charset="0"/>
              </a:rPr>
              <a:t>How</a:t>
            </a:r>
          </a:p>
        </p:txBody>
      </p:sp>
      <p:sp>
        <p:nvSpPr>
          <p:cNvPr id="5" name="Rectangle 3"/>
          <p:cNvSpPr>
            <a:spLocks noChangeArrowheads="1"/>
          </p:cNvSpPr>
          <p:nvPr/>
        </p:nvSpPr>
        <p:spPr bwMode="auto">
          <a:xfrm>
            <a:off x="190500" y="3943350"/>
            <a:ext cx="7962900" cy="2609850"/>
          </a:xfrm>
          <a:prstGeom prst="rect">
            <a:avLst/>
          </a:prstGeom>
          <a:noFill/>
          <a:ln w="9525">
            <a:noFill/>
            <a:miter lim="800000"/>
            <a:headEnd/>
            <a:tailEnd/>
          </a:ln>
          <a:effectLst/>
        </p:spPr>
        <p:txBody>
          <a:bodyPr/>
          <a:lstStyle/>
          <a:p>
            <a:pPr marL="342900" indent="-342900" algn="l">
              <a:spcBef>
                <a:spcPct val="20000"/>
              </a:spcBef>
              <a:buClr>
                <a:schemeClr val="tx1"/>
              </a:buClr>
              <a:buFontTx/>
              <a:buChar char="•"/>
            </a:pPr>
            <a:r>
              <a:rPr lang="en-US" sz="1600" dirty="0" smtClean="0">
                <a:solidFill>
                  <a:schemeClr val="bg2"/>
                </a:solidFill>
                <a:latin typeface="Arial" pitchFamily="34" charset="0"/>
              </a:rPr>
              <a:t>Plans Contain</a:t>
            </a:r>
            <a:endParaRPr lang="en-US" sz="1600" dirty="0">
              <a:solidFill>
                <a:schemeClr val="bg2"/>
              </a:solidFill>
              <a:latin typeface="Arial" pitchFamily="34" charset="0"/>
            </a:endParaRPr>
          </a:p>
          <a:p>
            <a:pPr marL="742950" lvl="1" indent="-285750" algn="l">
              <a:lnSpc>
                <a:spcPct val="110000"/>
              </a:lnSpc>
              <a:spcBef>
                <a:spcPct val="20000"/>
              </a:spcBef>
              <a:buClr>
                <a:schemeClr val="tx1"/>
              </a:buClr>
              <a:buFontTx/>
              <a:buChar char="–"/>
            </a:pPr>
            <a:r>
              <a:rPr lang="en-US" sz="1600" dirty="0">
                <a:solidFill>
                  <a:schemeClr val="bg2"/>
                </a:solidFill>
                <a:latin typeface="Arial" pitchFamily="34" charset="0"/>
              </a:rPr>
              <a:t>Each failure scenario has one or more approved </a:t>
            </a:r>
            <a:r>
              <a:rPr lang="en-US" sz="1600" dirty="0" smtClean="0">
                <a:solidFill>
                  <a:schemeClr val="bg2"/>
                </a:solidFill>
                <a:latin typeface="Arial" pitchFamily="34" charset="0"/>
              </a:rPr>
              <a:t>alternatives</a:t>
            </a:r>
            <a:endParaRPr lang="en-US" sz="1600" dirty="0">
              <a:solidFill>
                <a:schemeClr val="bg2"/>
              </a:solidFill>
              <a:latin typeface="Arial" pitchFamily="34" charset="0"/>
            </a:endParaRPr>
          </a:p>
          <a:p>
            <a:pPr marL="742950" lvl="1" indent="-285750" algn="l">
              <a:spcBef>
                <a:spcPct val="20000"/>
              </a:spcBef>
              <a:buClr>
                <a:schemeClr val="tx1"/>
              </a:buClr>
              <a:buFontTx/>
              <a:buChar char="–"/>
            </a:pPr>
            <a:r>
              <a:rPr lang="en-US" sz="1600" dirty="0">
                <a:solidFill>
                  <a:schemeClr val="bg2"/>
                </a:solidFill>
                <a:latin typeface="Arial" pitchFamily="34" charset="0"/>
              </a:rPr>
              <a:t>Preparation Plan</a:t>
            </a:r>
          </a:p>
          <a:p>
            <a:pPr marL="1143000" lvl="2" indent="-228600" algn="l">
              <a:spcBef>
                <a:spcPct val="20000"/>
              </a:spcBef>
              <a:buClr>
                <a:schemeClr val="tx1"/>
              </a:buClr>
              <a:buFontTx/>
              <a:buChar char="•"/>
            </a:pPr>
            <a:r>
              <a:rPr lang="en-US" sz="1600" dirty="0">
                <a:solidFill>
                  <a:schemeClr val="bg2"/>
                </a:solidFill>
                <a:latin typeface="Arial" pitchFamily="34" charset="0"/>
              </a:rPr>
              <a:t>Advance steps to prepare for the implementation of the alternatives </a:t>
            </a:r>
          </a:p>
          <a:p>
            <a:pPr marL="1143000" lvl="2" indent="-228600" algn="l">
              <a:spcBef>
                <a:spcPct val="20000"/>
              </a:spcBef>
              <a:buClr>
                <a:schemeClr val="tx1"/>
              </a:buClr>
              <a:buFontTx/>
              <a:buChar char="•"/>
            </a:pPr>
            <a:r>
              <a:rPr lang="en-US" sz="1600" dirty="0">
                <a:solidFill>
                  <a:schemeClr val="bg2"/>
                </a:solidFill>
                <a:latin typeface="Arial" pitchFamily="34" charset="0"/>
              </a:rPr>
              <a:t>Not all alternatives require preparation</a:t>
            </a:r>
          </a:p>
          <a:p>
            <a:pPr marL="742950" lvl="1" indent="-285750" algn="l">
              <a:lnSpc>
                <a:spcPct val="110000"/>
              </a:lnSpc>
              <a:spcBef>
                <a:spcPct val="20000"/>
              </a:spcBef>
              <a:buClr>
                <a:schemeClr val="tx1"/>
              </a:buClr>
              <a:buFontTx/>
              <a:buChar char="–"/>
            </a:pPr>
            <a:r>
              <a:rPr lang="en-US" sz="1600" dirty="0">
                <a:solidFill>
                  <a:schemeClr val="bg2"/>
                </a:solidFill>
                <a:latin typeface="Arial" pitchFamily="34" charset="0"/>
              </a:rPr>
              <a:t>Execution Plan</a:t>
            </a:r>
          </a:p>
          <a:p>
            <a:pPr marL="1143000" lvl="2" indent="-228600" algn="l">
              <a:spcBef>
                <a:spcPct val="20000"/>
              </a:spcBef>
              <a:buClr>
                <a:schemeClr val="tx1"/>
              </a:buClr>
              <a:buFontTx/>
              <a:buChar char="•"/>
            </a:pPr>
            <a:r>
              <a:rPr lang="en-US" sz="1600" dirty="0">
                <a:solidFill>
                  <a:schemeClr val="bg2"/>
                </a:solidFill>
                <a:latin typeface="Arial" pitchFamily="34" charset="0"/>
              </a:rPr>
              <a:t>The steps to follow if a </a:t>
            </a:r>
            <a:r>
              <a:rPr lang="en-US" sz="1600" dirty="0" smtClean="0">
                <a:solidFill>
                  <a:schemeClr val="bg2"/>
                </a:solidFill>
                <a:latin typeface="Arial" pitchFamily="34" charset="0"/>
              </a:rPr>
              <a:t>failure/disaster </a:t>
            </a:r>
            <a:r>
              <a:rPr lang="en-US" sz="1600" dirty="0">
                <a:solidFill>
                  <a:schemeClr val="bg2"/>
                </a:solidFill>
                <a:latin typeface="Arial" pitchFamily="34" charset="0"/>
              </a:rPr>
              <a:t>occurs</a:t>
            </a:r>
          </a:p>
          <a:p>
            <a:pPr marL="1143000" lvl="2" indent="-228600" algn="l">
              <a:spcBef>
                <a:spcPct val="20000"/>
              </a:spcBef>
              <a:buClr>
                <a:schemeClr val="tx1"/>
              </a:buClr>
              <a:buFontTx/>
              <a:buChar char="•"/>
            </a:pPr>
            <a:r>
              <a:rPr lang="en-US" sz="1600" dirty="0">
                <a:solidFill>
                  <a:schemeClr val="bg2"/>
                </a:solidFill>
                <a:latin typeface="Arial" pitchFamily="34" charset="0"/>
              </a:rPr>
              <a:t>Includes identification of internal and external dependent groups</a:t>
            </a:r>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40</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ChangeArrowheads="1"/>
          </p:cNvSpPr>
          <p:nvPr/>
        </p:nvSpPr>
        <p:spPr bwMode="auto">
          <a:xfrm>
            <a:off x="152400" y="276225"/>
            <a:ext cx="8515350" cy="714375"/>
          </a:xfrm>
          <a:prstGeom prst="rect">
            <a:avLst/>
          </a:prstGeom>
          <a:noFill/>
          <a:ln w="9525">
            <a:noFill/>
            <a:miter lim="800000"/>
            <a:headEnd/>
            <a:tailEnd/>
          </a:ln>
          <a:effectLst/>
        </p:spPr>
        <p:txBody>
          <a:bodyPr anchor="ctr"/>
          <a:lstStyle/>
          <a:p>
            <a:pPr algn="l"/>
            <a:r>
              <a:rPr lang="en-US" sz="2400" b="1" dirty="0">
                <a:latin typeface="Arial" pitchFamily="34" charset="0"/>
              </a:rPr>
              <a:t>Phase IV: Plan Development</a:t>
            </a:r>
          </a:p>
        </p:txBody>
      </p:sp>
      <p:sp>
        <p:nvSpPr>
          <p:cNvPr id="483330" name="Rectangle 2"/>
          <p:cNvSpPr>
            <a:spLocks noChangeArrowheads="1"/>
          </p:cNvSpPr>
          <p:nvPr/>
        </p:nvSpPr>
        <p:spPr bwMode="auto">
          <a:xfrm>
            <a:off x="228601" y="1083965"/>
            <a:ext cx="42672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DISASTER RECOVERY PLANNING OVERVIEW</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OBJECTIVE OF THE DRP</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ASSUMPTIONS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CLASSIFICATION OF A DRP EVENT</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SITE DETAILS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DRP EVENT HANDLING STRATEGY</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DRP RECOVERY ORGANISATION</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FIRST CONTACT AND EVENT REPORTING</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DECLARATION OF DRP EVENT</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MEDIA MANAGEMENT PLAN</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EVACUATION PROCEDURES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CRISIS MANAGEMENT TEAM</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ROLES &amp; RESPONSIBILITIES OF CMT</a:t>
            </a:r>
            <a:endParaRPr kumimoji="0" lang="en-US" sz="1600" b="0" i="0" strike="noStrike" cap="none" normalizeH="0" baseline="0" dirty="0" smtClean="0">
              <a:ln>
                <a:noFill/>
              </a:ln>
              <a:effectLst/>
              <a:latin typeface="Arial" pitchFamily="34" charset="0"/>
            </a:endParaRPr>
          </a:p>
        </p:txBody>
      </p:sp>
      <p:sp>
        <p:nvSpPr>
          <p:cNvPr id="7" name="Rectangle 2"/>
          <p:cNvSpPr>
            <a:spLocks noChangeArrowheads="1"/>
          </p:cNvSpPr>
          <p:nvPr/>
        </p:nvSpPr>
        <p:spPr bwMode="auto">
          <a:xfrm>
            <a:off x="4800600" y="1066800"/>
            <a:ext cx="4267200" cy="30264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CMT RECOVERY ACTIONS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FACILITIES RECOVERY TEAM (FRT)</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CLASSIFICATIONS</a:t>
            </a:r>
            <a:r>
              <a:rPr kumimoji="0" lang="en-US" sz="1600" b="0" i="0" strike="noStrike" cap="none" normalizeH="0" dirty="0" smtClean="0">
                <a:ln>
                  <a:noFill/>
                </a:ln>
                <a:effectLst/>
                <a:latin typeface="Arial" pitchFamily="34" charset="0"/>
                <a:ea typeface="Times New Roman" pitchFamily="18" charset="0"/>
                <a:cs typeface="Times New Roman" pitchFamily="18" charset="0"/>
              </a:rPr>
              <a:t> OF DRP EVENTS </a:t>
            </a:r>
            <a:r>
              <a:rPr lang="en-US" sz="1600" dirty="0" smtClean="0">
                <a:latin typeface="Arial" pitchFamily="34" charset="0"/>
                <a:ea typeface="Times New Roman" pitchFamily="18" charset="0"/>
                <a:cs typeface="Times New Roman" pitchFamily="18" charset="0"/>
              </a:rPr>
              <a:t> (L1, L2, L3..)</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DRP ADMINISTRATION</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PLAN ADMINISTRATION &amp; TESTING</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PLAN MAINTENANCE</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PLAN DISTRIBUTION</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400"/>
              </a:spcBef>
              <a:spcAft>
                <a:spcPts val="400"/>
              </a:spcAft>
              <a:buClrTx/>
              <a:buSzTx/>
              <a:buFont typeface="+mj-lt"/>
              <a:buAutoNum type="arabicPeriod" startAt="14"/>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COMPLIANCE AUDIT</a:t>
            </a:r>
            <a:endParaRPr kumimoji="0" lang="en-US" sz="1600" b="0" i="0" strike="noStrike" cap="none" normalizeH="0" baseline="0" dirty="0" smtClean="0">
              <a:ln>
                <a:noFill/>
              </a:ln>
              <a:effectLst/>
              <a:latin typeface="Arial" pitchFamily="34" charset="0"/>
            </a:endParaRPr>
          </a:p>
        </p:txBody>
      </p:sp>
      <p:pic>
        <p:nvPicPr>
          <p:cNvPr id="5" name="Picture 4"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41</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ChangeArrowheads="1"/>
          </p:cNvSpPr>
          <p:nvPr/>
        </p:nvSpPr>
        <p:spPr bwMode="auto">
          <a:xfrm>
            <a:off x="152400" y="276225"/>
            <a:ext cx="8515350" cy="714375"/>
          </a:xfrm>
          <a:prstGeom prst="rect">
            <a:avLst/>
          </a:prstGeom>
          <a:noFill/>
          <a:ln w="9525">
            <a:noFill/>
            <a:miter lim="800000"/>
            <a:headEnd/>
            <a:tailEnd/>
          </a:ln>
          <a:effectLst/>
        </p:spPr>
        <p:txBody>
          <a:bodyPr anchor="ctr"/>
          <a:lstStyle/>
          <a:p>
            <a:pPr algn="l"/>
            <a:r>
              <a:rPr lang="en-US" sz="2400" b="1" dirty="0">
                <a:latin typeface="Arial" pitchFamily="34" charset="0"/>
              </a:rPr>
              <a:t>Phase IV: Plan Development</a:t>
            </a:r>
          </a:p>
        </p:txBody>
      </p:sp>
      <p:sp>
        <p:nvSpPr>
          <p:cNvPr id="483330" name="Rectangle 2"/>
          <p:cNvSpPr>
            <a:spLocks noChangeArrowheads="1"/>
          </p:cNvSpPr>
          <p:nvPr/>
        </p:nvSpPr>
        <p:spPr bwMode="auto">
          <a:xfrm>
            <a:off x="152400" y="1024950"/>
            <a:ext cx="7153240" cy="32470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EMERGENCY CONTACT NUMBERS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DETAILED DAMAGE ASSESSMENT AND SALVAGE CONTROL SHEET</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PROPERTY REMOVAL FORM</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LIST OF IT VENDORS &amp; SERVICE PROVIDERS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LIST OF ADMINSTRATION VENDORS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IT HARDWARE INVENTORY</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INSURANCE DETAILS</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NETWORK DIAGRAM</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DRP MAINTENANCE CHECKLIST</a:t>
            </a:r>
            <a:endParaRPr kumimoji="0" lang="en-US" sz="1600" b="0" i="0" strike="noStrike" cap="none" normalizeH="0" baseline="0" dirty="0" smtClean="0">
              <a:ln>
                <a:noFill/>
              </a:ln>
              <a:effectLst/>
              <a:latin typeface="Arial" pitchFamily="34" charset="0"/>
            </a:endParaRPr>
          </a:p>
          <a:p>
            <a:pPr marL="342900" marR="0" lvl="0" indent="-342900" algn="l" defTabSz="914400" rtl="0" eaLnBrk="0" fontAlgn="base" latinLnBrk="0" hangingPunct="0">
              <a:lnSpc>
                <a:spcPct val="100000"/>
              </a:lnSpc>
              <a:spcBef>
                <a:spcPts val="300"/>
              </a:spcBef>
              <a:spcAft>
                <a:spcPts val="300"/>
              </a:spcAft>
              <a:buClrTx/>
              <a:buSzTx/>
              <a:buFont typeface="+mj-lt"/>
              <a:buAutoNum type="arabicPeriod"/>
              <a:tabLst>
                <a:tab pos="5937250" algn="r"/>
              </a:tabLst>
            </a:pPr>
            <a:r>
              <a:rPr kumimoji="0" lang="en-US" sz="1600" b="0" i="0" strike="noStrike" cap="none" normalizeH="0" baseline="0" dirty="0" smtClean="0">
                <a:ln>
                  <a:noFill/>
                </a:ln>
                <a:effectLst/>
                <a:latin typeface="Arial" pitchFamily="34" charset="0"/>
                <a:ea typeface="Times New Roman" pitchFamily="18" charset="0"/>
                <a:cs typeface="Times New Roman" pitchFamily="18" charset="0"/>
              </a:rPr>
              <a:t>DRP CHANGE REQUEST FORM</a:t>
            </a:r>
            <a:endParaRPr kumimoji="0" lang="en-US" sz="1600" b="0" i="0" strike="noStrike" cap="none" normalizeH="0" baseline="0" dirty="0" smtClean="0">
              <a:ln>
                <a:noFill/>
              </a:ln>
              <a:effectLst/>
              <a:latin typeface="Arial" pitchFamily="34" charset="0"/>
            </a:endParaRP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42</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533400" y="914400"/>
          <a:ext cx="8077200" cy="731520"/>
        </p:xfrm>
        <a:graphic>
          <a:graphicData uri="http://schemas.openxmlformats.org/drawingml/2006/table">
            <a:tbl>
              <a:tblPr firstRow="1" bandRow="1">
                <a:tableStyleId>{5C22544A-7EE6-4342-B048-85BDC9FD1C3A}</a:tableStyleId>
              </a:tblPr>
              <a:tblGrid>
                <a:gridCol w="4038600"/>
                <a:gridCol w="4038600"/>
              </a:tblGrid>
              <a:tr h="196734">
                <a:tc>
                  <a:txBody>
                    <a:bodyPr/>
                    <a:lstStyle/>
                    <a:p>
                      <a:r>
                        <a:rPr lang="en-US" dirty="0" smtClean="0"/>
                        <a:t>Failure</a:t>
                      </a:r>
                      <a:r>
                        <a:rPr lang="en-US" baseline="0" dirty="0" smtClean="0"/>
                        <a:t> Scenario</a:t>
                      </a:r>
                      <a:endParaRPr lang="en-US" dirty="0"/>
                    </a:p>
                  </a:txBody>
                  <a:tcPr/>
                </a:tc>
                <a:tc>
                  <a:txBody>
                    <a:bodyPr/>
                    <a:lstStyle/>
                    <a:p>
                      <a:endParaRPr lang="en-US" dirty="0"/>
                    </a:p>
                  </a:txBody>
                  <a:tcPr>
                    <a:noFill/>
                  </a:tcPr>
                </a:tc>
              </a:tr>
              <a:tr h="196734">
                <a:tc>
                  <a:txBody>
                    <a:bodyPr/>
                    <a:lstStyle/>
                    <a:p>
                      <a:pPr marL="0" algn="l" defTabSz="914400" rtl="0" eaLnBrk="1" latinLnBrk="0" hangingPunct="1"/>
                      <a:r>
                        <a:rPr lang="en-US" sz="1800" b="1" kern="1200" dirty="0" smtClean="0">
                          <a:solidFill>
                            <a:schemeClr val="lt1"/>
                          </a:solidFill>
                          <a:latin typeface="+mn-lt"/>
                          <a:ea typeface="+mn-ea"/>
                          <a:cs typeface="+mn-cs"/>
                        </a:rPr>
                        <a:t>Possible Causes</a:t>
                      </a:r>
                    </a:p>
                  </a:txBody>
                  <a:tcPr>
                    <a:solidFill>
                      <a:schemeClr val="accent1"/>
                    </a:solidFill>
                  </a:tcPr>
                </a:tc>
                <a:tc>
                  <a:txBody>
                    <a:bodyPr/>
                    <a:lstStyle/>
                    <a:p>
                      <a:endParaRPr lang="en-US" dirty="0"/>
                    </a:p>
                  </a:txBody>
                  <a:tcPr>
                    <a:noFill/>
                  </a:tcPr>
                </a:tc>
              </a:tr>
            </a:tbl>
          </a:graphicData>
        </a:graphic>
      </p:graphicFrame>
      <p:graphicFrame>
        <p:nvGraphicFramePr>
          <p:cNvPr id="8" name="Table 7"/>
          <p:cNvGraphicFramePr>
            <a:graphicFrameLocks noGrp="1"/>
          </p:cNvGraphicFramePr>
          <p:nvPr/>
        </p:nvGraphicFramePr>
        <p:xfrm>
          <a:off x="533400" y="1752600"/>
          <a:ext cx="8077200" cy="792480"/>
        </p:xfrm>
        <a:graphic>
          <a:graphicData uri="http://schemas.openxmlformats.org/drawingml/2006/table">
            <a:tbl>
              <a:tblPr firstRow="1" bandRow="1">
                <a:tableStyleId>{5C22544A-7EE6-4342-B048-85BDC9FD1C3A}</a:tableStyleId>
              </a:tblPr>
              <a:tblGrid>
                <a:gridCol w="2692400"/>
                <a:gridCol w="2692400"/>
                <a:gridCol w="2692400"/>
              </a:tblGrid>
              <a:tr h="311496">
                <a:tc>
                  <a:txBody>
                    <a:bodyPr/>
                    <a:lstStyle/>
                    <a:p>
                      <a:r>
                        <a:rPr lang="en-US" sz="1600" dirty="0" smtClean="0"/>
                        <a:t>Enablers</a:t>
                      </a:r>
                      <a:r>
                        <a:rPr lang="en-US" sz="1600" baseline="0" dirty="0" smtClean="0"/>
                        <a:t> impacted</a:t>
                      </a:r>
                      <a:endParaRPr lang="en-US" sz="1600" dirty="0"/>
                    </a:p>
                  </a:txBody>
                  <a:tcPr/>
                </a:tc>
                <a:tc>
                  <a:txBody>
                    <a:bodyPr/>
                    <a:lstStyle/>
                    <a:p>
                      <a:r>
                        <a:rPr lang="en-US" sz="1600" dirty="0" smtClean="0"/>
                        <a:t>Processes Impacted</a:t>
                      </a:r>
                      <a:endParaRPr lang="en-US" sz="1600" dirty="0"/>
                    </a:p>
                  </a:txBody>
                  <a:tcPr/>
                </a:tc>
                <a:tc>
                  <a:txBody>
                    <a:bodyPr/>
                    <a:lstStyle/>
                    <a:p>
                      <a:r>
                        <a:rPr lang="en-US" sz="1600" dirty="0" smtClean="0"/>
                        <a:t>Departments/Functions impacted</a:t>
                      </a:r>
                      <a:endParaRPr lang="en-US" sz="1600" dirty="0"/>
                    </a:p>
                  </a:txBody>
                  <a:tcPr/>
                </a:tc>
              </a:tr>
              <a:tr h="180340">
                <a:tc>
                  <a:txBody>
                    <a:bodyPr/>
                    <a:lstStyle/>
                    <a:p>
                      <a:endParaRPr lang="en-US" sz="800" dirty="0"/>
                    </a:p>
                  </a:txBody>
                  <a:tcPr/>
                </a:tc>
                <a:tc>
                  <a:txBody>
                    <a:bodyPr/>
                    <a:lstStyle/>
                    <a:p>
                      <a:endParaRPr lang="en-US" sz="800"/>
                    </a:p>
                  </a:txBody>
                  <a:tcPr/>
                </a:tc>
                <a:tc>
                  <a:txBody>
                    <a:bodyPr/>
                    <a:lstStyle/>
                    <a:p>
                      <a:endParaRPr lang="en-US" sz="800" dirty="0"/>
                    </a:p>
                  </a:txBody>
                  <a:tcPr/>
                </a:tc>
              </a:tr>
            </a:tbl>
          </a:graphicData>
        </a:graphic>
      </p:graphicFrame>
      <p:graphicFrame>
        <p:nvGraphicFramePr>
          <p:cNvPr id="9" name="Table 8"/>
          <p:cNvGraphicFramePr>
            <a:graphicFrameLocks noGrp="1"/>
          </p:cNvGraphicFramePr>
          <p:nvPr/>
        </p:nvGraphicFramePr>
        <p:xfrm>
          <a:off x="518410" y="2895600"/>
          <a:ext cx="8077200" cy="548640"/>
        </p:xfrm>
        <a:graphic>
          <a:graphicData uri="http://schemas.openxmlformats.org/drawingml/2006/table">
            <a:tbl>
              <a:tblPr firstRow="1" bandRow="1">
                <a:tableStyleId>{5C22544A-7EE6-4342-B048-85BDC9FD1C3A}</a:tableStyleId>
              </a:tblPr>
              <a:tblGrid>
                <a:gridCol w="2692400"/>
                <a:gridCol w="2692400"/>
                <a:gridCol w="2692400"/>
              </a:tblGrid>
              <a:tr h="180340">
                <a:tc>
                  <a:txBody>
                    <a:bodyPr/>
                    <a:lstStyle/>
                    <a:p>
                      <a:r>
                        <a:rPr lang="en-US" sz="1600" dirty="0" smtClean="0"/>
                        <a:t>Action Steps</a:t>
                      </a:r>
                      <a:endParaRPr lang="en-US" sz="1600" dirty="0"/>
                    </a:p>
                  </a:txBody>
                  <a:tcPr/>
                </a:tc>
                <a:tc>
                  <a:txBody>
                    <a:bodyPr/>
                    <a:lstStyle/>
                    <a:p>
                      <a:r>
                        <a:rPr lang="en-US" sz="1600" dirty="0" smtClean="0"/>
                        <a:t>Dept Responsible</a:t>
                      </a:r>
                      <a:endParaRPr lang="en-US" sz="1600" dirty="0"/>
                    </a:p>
                  </a:txBody>
                  <a:tcPr/>
                </a:tc>
                <a:tc>
                  <a:txBody>
                    <a:bodyPr/>
                    <a:lstStyle/>
                    <a:p>
                      <a:r>
                        <a:rPr lang="en-US" sz="1600" dirty="0" smtClean="0"/>
                        <a:t>Individual Responsible</a:t>
                      </a:r>
                      <a:endParaRPr lang="en-US" sz="1600" dirty="0"/>
                    </a:p>
                  </a:txBody>
                  <a:tcPr/>
                </a:tc>
              </a:tr>
              <a:tr h="180340">
                <a:tc>
                  <a:txBody>
                    <a:bodyPr/>
                    <a:lstStyle/>
                    <a:p>
                      <a:endParaRPr lang="en-US" sz="800" dirty="0"/>
                    </a:p>
                  </a:txBody>
                  <a:tcPr/>
                </a:tc>
                <a:tc>
                  <a:txBody>
                    <a:bodyPr/>
                    <a:lstStyle/>
                    <a:p>
                      <a:endParaRPr lang="en-US" sz="800"/>
                    </a:p>
                  </a:txBody>
                  <a:tcPr/>
                </a:tc>
                <a:tc>
                  <a:txBody>
                    <a:bodyPr/>
                    <a:lstStyle/>
                    <a:p>
                      <a:endParaRPr lang="en-US" sz="800" dirty="0"/>
                    </a:p>
                  </a:txBody>
                  <a:tcPr/>
                </a:tc>
              </a:tr>
            </a:tbl>
          </a:graphicData>
        </a:graphic>
      </p:graphicFrame>
      <p:sp>
        <p:nvSpPr>
          <p:cNvPr id="10" name="TextBox 9"/>
          <p:cNvSpPr txBox="1"/>
          <p:nvPr/>
        </p:nvSpPr>
        <p:spPr>
          <a:xfrm>
            <a:off x="425970" y="2587823"/>
            <a:ext cx="3089307" cy="307777"/>
          </a:xfrm>
          <a:prstGeom prst="rect">
            <a:avLst/>
          </a:prstGeom>
          <a:noFill/>
        </p:spPr>
        <p:txBody>
          <a:bodyPr wrap="square" rtlCol="0">
            <a:spAutoFit/>
          </a:bodyPr>
          <a:lstStyle/>
          <a:p>
            <a:r>
              <a:rPr lang="en-US" sz="1400" b="1" dirty="0" smtClean="0"/>
              <a:t>Pre-Events (prevention measures)</a:t>
            </a:r>
            <a:endParaRPr lang="en-US" sz="1400" b="1" dirty="0"/>
          </a:p>
        </p:txBody>
      </p:sp>
      <p:graphicFrame>
        <p:nvGraphicFramePr>
          <p:cNvPr id="11" name="Table 10"/>
          <p:cNvGraphicFramePr>
            <a:graphicFrameLocks noGrp="1"/>
          </p:cNvGraphicFramePr>
          <p:nvPr/>
        </p:nvGraphicFramePr>
        <p:xfrm>
          <a:off x="533400" y="3870960"/>
          <a:ext cx="8077200" cy="548640"/>
        </p:xfrm>
        <a:graphic>
          <a:graphicData uri="http://schemas.openxmlformats.org/drawingml/2006/table">
            <a:tbl>
              <a:tblPr firstRow="1" bandRow="1">
                <a:tableStyleId>{5C22544A-7EE6-4342-B048-85BDC9FD1C3A}</a:tableStyleId>
              </a:tblPr>
              <a:tblGrid>
                <a:gridCol w="2692400"/>
                <a:gridCol w="2692400"/>
                <a:gridCol w="2692400"/>
              </a:tblGrid>
              <a:tr h="180340">
                <a:tc>
                  <a:txBody>
                    <a:bodyPr/>
                    <a:lstStyle/>
                    <a:p>
                      <a:r>
                        <a:rPr lang="en-US" sz="1600" dirty="0" smtClean="0"/>
                        <a:t>Action Steps</a:t>
                      </a:r>
                      <a:endParaRPr lang="en-US" sz="1600" dirty="0"/>
                    </a:p>
                  </a:txBody>
                  <a:tcPr/>
                </a:tc>
                <a:tc>
                  <a:txBody>
                    <a:bodyPr/>
                    <a:lstStyle/>
                    <a:p>
                      <a:r>
                        <a:rPr lang="en-US" sz="1600" dirty="0" smtClean="0"/>
                        <a:t>Triggers</a:t>
                      </a:r>
                      <a:endParaRPr lang="en-US" sz="1600" dirty="0"/>
                    </a:p>
                  </a:txBody>
                  <a:tcPr/>
                </a:tc>
                <a:tc>
                  <a:txBody>
                    <a:bodyPr/>
                    <a:lstStyle/>
                    <a:p>
                      <a:r>
                        <a:rPr lang="en-US" sz="1600" dirty="0" smtClean="0"/>
                        <a:t>Responsibility</a:t>
                      </a:r>
                      <a:endParaRPr lang="en-US" sz="1600" dirty="0"/>
                    </a:p>
                  </a:txBody>
                  <a:tcPr/>
                </a:tc>
              </a:tr>
              <a:tr h="180340">
                <a:tc>
                  <a:txBody>
                    <a:bodyPr/>
                    <a:lstStyle/>
                    <a:p>
                      <a:endParaRPr lang="en-US" sz="800" dirty="0"/>
                    </a:p>
                  </a:txBody>
                  <a:tcPr/>
                </a:tc>
                <a:tc>
                  <a:txBody>
                    <a:bodyPr/>
                    <a:lstStyle/>
                    <a:p>
                      <a:endParaRPr lang="en-US" sz="800"/>
                    </a:p>
                  </a:txBody>
                  <a:tcPr/>
                </a:tc>
                <a:tc>
                  <a:txBody>
                    <a:bodyPr/>
                    <a:lstStyle/>
                    <a:p>
                      <a:endParaRPr lang="en-US" sz="800" dirty="0"/>
                    </a:p>
                  </a:txBody>
                  <a:tcPr/>
                </a:tc>
              </a:tr>
            </a:tbl>
          </a:graphicData>
        </a:graphic>
      </p:graphicFrame>
      <p:sp>
        <p:nvSpPr>
          <p:cNvPr id="12" name="TextBox 11"/>
          <p:cNvSpPr txBox="1"/>
          <p:nvPr/>
        </p:nvSpPr>
        <p:spPr>
          <a:xfrm>
            <a:off x="410980" y="3505200"/>
            <a:ext cx="2310248" cy="307777"/>
          </a:xfrm>
          <a:prstGeom prst="rect">
            <a:avLst/>
          </a:prstGeom>
          <a:noFill/>
        </p:spPr>
        <p:txBody>
          <a:bodyPr wrap="square" rtlCol="0">
            <a:spAutoFit/>
          </a:bodyPr>
          <a:lstStyle/>
          <a:p>
            <a:r>
              <a:rPr lang="en-US" sz="1400" b="1" dirty="0" smtClean="0"/>
              <a:t>Detection and Escalation</a:t>
            </a:r>
            <a:endParaRPr lang="en-US" sz="1400" b="1" dirty="0"/>
          </a:p>
        </p:txBody>
      </p:sp>
      <p:graphicFrame>
        <p:nvGraphicFramePr>
          <p:cNvPr id="13" name="Table 12"/>
          <p:cNvGraphicFramePr>
            <a:graphicFrameLocks noGrp="1"/>
          </p:cNvGraphicFramePr>
          <p:nvPr/>
        </p:nvGraphicFramePr>
        <p:xfrm>
          <a:off x="503420" y="4861560"/>
          <a:ext cx="8077200" cy="548640"/>
        </p:xfrm>
        <a:graphic>
          <a:graphicData uri="http://schemas.openxmlformats.org/drawingml/2006/table">
            <a:tbl>
              <a:tblPr firstRow="1" bandRow="1">
                <a:tableStyleId>{5C22544A-7EE6-4342-B048-85BDC9FD1C3A}</a:tableStyleId>
              </a:tblPr>
              <a:tblGrid>
                <a:gridCol w="2692400"/>
                <a:gridCol w="2692400"/>
                <a:gridCol w="2692400"/>
              </a:tblGrid>
              <a:tr h="180340">
                <a:tc>
                  <a:txBody>
                    <a:bodyPr/>
                    <a:lstStyle/>
                    <a:p>
                      <a:r>
                        <a:rPr lang="en-US" sz="1600" dirty="0" smtClean="0"/>
                        <a:t>Action Steps</a:t>
                      </a:r>
                      <a:endParaRPr lang="en-US" sz="1600" dirty="0"/>
                    </a:p>
                  </a:txBody>
                  <a:tcPr/>
                </a:tc>
                <a:tc>
                  <a:txBody>
                    <a:bodyPr/>
                    <a:lstStyle/>
                    <a:p>
                      <a:r>
                        <a:rPr lang="en-US" sz="1600" dirty="0" smtClean="0"/>
                        <a:t>Dept Responsible</a:t>
                      </a:r>
                      <a:endParaRPr lang="en-US" sz="1600" dirty="0"/>
                    </a:p>
                  </a:txBody>
                  <a:tcPr/>
                </a:tc>
                <a:tc>
                  <a:txBody>
                    <a:bodyPr/>
                    <a:lstStyle/>
                    <a:p>
                      <a:r>
                        <a:rPr lang="en-US" sz="1600" dirty="0" smtClean="0"/>
                        <a:t>Individual Responsible</a:t>
                      </a:r>
                      <a:endParaRPr lang="en-US" sz="1600" dirty="0"/>
                    </a:p>
                  </a:txBody>
                  <a:tcPr/>
                </a:tc>
              </a:tr>
              <a:tr h="180340">
                <a:tc>
                  <a:txBody>
                    <a:bodyPr/>
                    <a:lstStyle/>
                    <a:p>
                      <a:endParaRPr lang="en-US" sz="800" dirty="0"/>
                    </a:p>
                  </a:txBody>
                  <a:tcPr/>
                </a:tc>
                <a:tc>
                  <a:txBody>
                    <a:bodyPr/>
                    <a:lstStyle/>
                    <a:p>
                      <a:endParaRPr lang="en-US" sz="800"/>
                    </a:p>
                  </a:txBody>
                  <a:tcPr/>
                </a:tc>
                <a:tc>
                  <a:txBody>
                    <a:bodyPr/>
                    <a:lstStyle/>
                    <a:p>
                      <a:endParaRPr lang="en-US" sz="800" dirty="0"/>
                    </a:p>
                  </a:txBody>
                  <a:tcPr/>
                </a:tc>
              </a:tr>
            </a:tbl>
          </a:graphicData>
        </a:graphic>
      </p:graphicFrame>
      <p:sp>
        <p:nvSpPr>
          <p:cNvPr id="14" name="TextBox 13"/>
          <p:cNvSpPr txBox="1"/>
          <p:nvPr/>
        </p:nvSpPr>
        <p:spPr>
          <a:xfrm>
            <a:off x="425970" y="4492823"/>
            <a:ext cx="1151277" cy="307777"/>
          </a:xfrm>
          <a:prstGeom prst="rect">
            <a:avLst/>
          </a:prstGeom>
          <a:noFill/>
        </p:spPr>
        <p:txBody>
          <a:bodyPr wrap="square" rtlCol="0">
            <a:spAutoFit/>
          </a:bodyPr>
          <a:lstStyle/>
          <a:p>
            <a:r>
              <a:rPr lang="en-US" sz="1400" b="1" dirty="0" smtClean="0"/>
              <a:t>Emergency</a:t>
            </a:r>
            <a:endParaRPr lang="en-US" sz="1400" b="1" dirty="0"/>
          </a:p>
        </p:txBody>
      </p:sp>
      <p:graphicFrame>
        <p:nvGraphicFramePr>
          <p:cNvPr id="15" name="Table 14"/>
          <p:cNvGraphicFramePr>
            <a:graphicFrameLocks noGrp="1"/>
          </p:cNvGraphicFramePr>
          <p:nvPr/>
        </p:nvGraphicFramePr>
        <p:xfrm>
          <a:off x="503420" y="5807439"/>
          <a:ext cx="8077200" cy="670560"/>
        </p:xfrm>
        <a:graphic>
          <a:graphicData uri="http://schemas.openxmlformats.org/drawingml/2006/table">
            <a:tbl>
              <a:tblPr firstRow="1" bandRow="1">
                <a:tableStyleId>{5C22544A-7EE6-4342-B048-85BDC9FD1C3A}</a:tableStyleId>
              </a:tblPr>
              <a:tblGrid>
                <a:gridCol w="2692400"/>
                <a:gridCol w="2692400"/>
                <a:gridCol w="2692400"/>
              </a:tblGrid>
              <a:tr h="180340">
                <a:tc>
                  <a:txBody>
                    <a:bodyPr/>
                    <a:lstStyle/>
                    <a:p>
                      <a:r>
                        <a:rPr lang="en-US" sz="1600" dirty="0" smtClean="0"/>
                        <a:t>Action Steps</a:t>
                      </a:r>
                      <a:endParaRPr lang="en-US" sz="1600" dirty="0"/>
                    </a:p>
                  </a:txBody>
                  <a:tcPr/>
                </a:tc>
                <a:tc>
                  <a:txBody>
                    <a:bodyPr/>
                    <a:lstStyle/>
                    <a:p>
                      <a:r>
                        <a:rPr lang="en-US" sz="1600" dirty="0" smtClean="0"/>
                        <a:t>Dept Responsible</a:t>
                      </a:r>
                      <a:endParaRPr lang="en-US" sz="1600" dirty="0"/>
                    </a:p>
                  </a:txBody>
                  <a:tcPr/>
                </a:tc>
                <a:tc>
                  <a:txBody>
                    <a:bodyPr/>
                    <a:lstStyle/>
                    <a:p>
                      <a:r>
                        <a:rPr lang="en-US" sz="1600" dirty="0" smtClean="0"/>
                        <a:t>Individual Responsible</a:t>
                      </a:r>
                      <a:endParaRPr lang="en-US" sz="1600" dirty="0"/>
                    </a:p>
                  </a:txBody>
                  <a:tcPr/>
                </a:tc>
              </a:tr>
              <a:tr h="180340">
                <a:tc>
                  <a:txBody>
                    <a:bodyPr/>
                    <a:lstStyle/>
                    <a:p>
                      <a:endParaRPr lang="en-US" sz="1600" dirty="0"/>
                    </a:p>
                  </a:txBody>
                  <a:tcPr/>
                </a:tc>
                <a:tc>
                  <a:txBody>
                    <a:bodyPr/>
                    <a:lstStyle/>
                    <a:p>
                      <a:endParaRPr lang="en-US" sz="1600"/>
                    </a:p>
                  </a:txBody>
                  <a:tcPr/>
                </a:tc>
                <a:tc>
                  <a:txBody>
                    <a:bodyPr/>
                    <a:lstStyle/>
                    <a:p>
                      <a:endParaRPr lang="en-US" sz="1600" dirty="0"/>
                    </a:p>
                  </a:txBody>
                  <a:tcPr/>
                </a:tc>
              </a:tr>
            </a:tbl>
          </a:graphicData>
        </a:graphic>
      </p:graphicFrame>
      <p:sp>
        <p:nvSpPr>
          <p:cNvPr id="16" name="TextBox 15"/>
          <p:cNvSpPr txBox="1"/>
          <p:nvPr/>
        </p:nvSpPr>
        <p:spPr>
          <a:xfrm>
            <a:off x="381000" y="5410200"/>
            <a:ext cx="990977" cy="307777"/>
          </a:xfrm>
          <a:prstGeom prst="rect">
            <a:avLst/>
          </a:prstGeom>
          <a:noFill/>
        </p:spPr>
        <p:txBody>
          <a:bodyPr wrap="square" rtlCol="0">
            <a:spAutoFit/>
          </a:bodyPr>
          <a:lstStyle/>
          <a:p>
            <a:r>
              <a:rPr lang="en-US" sz="1400" b="1" smtClean="0"/>
              <a:t>Recovery</a:t>
            </a:r>
            <a:endParaRPr lang="en-US" sz="1400" b="1" dirty="0"/>
          </a:p>
        </p:txBody>
      </p:sp>
      <p:sp>
        <p:nvSpPr>
          <p:cNvPr id="17" name="Rectangle 2"/>
          <p:cNvSpPr>
            <a:spLocks noChangeArrowheads="1"/>
          </p:cNvSpPr>
          <p:nvPr/>
        </p:nvSpPr>
        <p:spPr bwMode="auto">
          <a:xfrm>
            <a:off x="152400" y="152400"/>
            <a:ext cx="8515350" cy="714375"/>
          </a:xfrm>
          <a:prstGeom prst="rect">
            <a:avLst/>
          </a:prstGeom>
          <a:noFill/>
          <a:ln w="9525">
            <a:noFill/>
            <a:miter lim="800000"/>
            <a:headEnd/>
            <a:tailEnd/>
          </a:ln>
          <a:effectLst/>
        </p:spPr>
        <p:txBody>
          <a:bodyPr anchor="ctr"/>
          <a:lstStyle/>
          <a:p>
            <a:pPr algn="l"/>
            <a:r>
              <a:rPr lang="en-US" sz="2400" b="1" dirty="0">
                <a:latin typeface="Arial" pitchFamily="34" charset="0"/>
              </a:rPr>
              <a:t>Phase IV: Plan </a:t>
            </a:r>
            <a:r>
              <a:rPr lang="en-US" sz="2400" b="1" dirty="0" smtClean="0">
                <a:latin typeface="Arial" pitchFamily="34" charset="0"/>
              </a:rPr>
              <a:t>Development – Details for failure Scenario</a:t>
            </a:r>
            <a:endParaRPr lang="en-US" sz="2400" b="1" dirty="0">
              <a:latin typeface="Arial" pitchFamily="34" charset="0"/>
            </a:endParaRPr>
          </a:p>
        </p:txBody>
      </p:sp>
      <p:pic>
        <p:nvPicPr>
          <p:cNvPr id="18" name="Picture 17"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19" name="Picture 18"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2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43</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ChangeArrowheads="1"/>
          </p:cNvSpPr>
          <p:nvPr/>
        </p:nvSpPr>
        <p:spPr bwMode="auto">
          <a:xfrm>
            <a:off x="76200" y="0"/>
            <a:ext cx="8591550" cy="1095375"/>
          </a:xfrm>
          <a:prstGeom prst="rect">
            <a:avLst/>
          </a:prstGeom>
          <a:noFill/>
          <a:ln w="9525">
            <a:noFill/>
            <a:miter lim="800000"/>
            <a:headEnd/>
            <a:tailEnd/>
          </a:ln>
          <a:effectLst/>
        </p:spPr>
        <p:txBody>
          <a:bodyPr anchor="ctr"/>
          <a:lstStyle/>
          <a:p>
            <a:pPr algn="l"/>
            <a:r>
              <a:rPr lang="en-US" sz="2400" b="1" dirty="0">
                <a:latin typeface="Arial" pitchFamily="34" charset="0"/>
              </a:rPr>
              <a:t>Phase V: Testing and Maintenance</a:t>
            </a:r>
          </a:p>
        </p:txBody>
      </p:sp>
      <p:sp>
        <p:nvSpPr>
          <p:cNvPr id="439299" name="Rectangle 3"/>
          <p:cNvSpPr>
            <a:spLocks noChangeArrowheads="1"/>
          </p:cNvSpPr>
          <p:nvPr/>
        </p:nvSpPr>
        <p:spPr bwMode="auto">
          <a:xfrm>
            <a:off x="228600" y="1219200"/>
            <a:ext cx="7962900" cy="3924300"/>
          </a:xfrm>
          <a:prstGeom prst="rect">
            <a:avLst/>
          </a:prstGeom>
          <a:noFill/>
          <a:ln w="9525">
            <a:noFill/>
            <a:miter lim="800000"/>
            <a:headEnd/>
            <a:tailEnd/>
          </a:ln>
          <a:effectLst/>
        </p:spPr>
        <p:txBody>
          <a:bodyPr/>
          <a:lstStyle/>
          <a:p>
            <a:pPr marL="342900" indent="-342900" algn="l">
              <a:spcBef>
                <a:spcPct val="20000"/>
              </a:spcBef>
              <a:buClr>
                <a:schemeClr val="tx1"/>
              </a:buClr>
            </a:pPr>
            <a:r>
              <a:rPr lang="en-US" sz="2000" b="1" dirty="0" smtClean="0">
                <a:solidFill>
                  <a:schemeClr val="accent1">
                    <a:lumMod val="40000"/>
                    <a:lumOff val="60000"/>
                  </a:schemeClr>
                </a:solidFill>
                <a:latin typeface="Arial" pitchFamily="34" charset="0"/>
              </a:rPr>
              <a:t>Objectives:</a:t>
            </a:r>
          </a:p>
          <a:p>
            <a:pPr marL="342900" indent="-342900" algn="l">
              <a:spcBef>
                <a:spcPct val="20000"/>
              </a:spcBef>
              <a:buClr>
                <a:schemeClr val="tx1"/>
              </a:buClr>
              <a:buFontTx/>
              <a:buChar char="•"/>
            </a:pPr>
            <a:r>
              <a:rPr lang="en-US" sz="2000" dirty="0" smtClean="0">
                <a:solidFill>
                  <a:schemeClr val="accent1">
                    <a:lumMod val="40000"/>
                    <a:lumOff val="60000"/>
                  </a:schemeClr>
                </a:solidFill>
                <a:latin typeface="Arial" pitchFamily="34" charset="0"/>
              </a:rPr>
              <a:t>Establish </a:t>
            </a:r>
            <a:r>
              <a:rPr lang="en-US" sz="2000" dirty="0">
                <a:solidFill>
                  <a:schemeClr val="accent1">
                    <a:lumMod val="40000"/>
                    <a:lumOff val="60000"/>
                  </a:schemeClr>
                </a:solidFill>
                <a:latin typeface="Arial" pitchFamily="34" charset="0"/>
              </a:rPr>
              <a:t>testing and maintenance procedures and timetable</a:t>
            </a:r>
          </a:p>
          <a:p>
            <a:pPr marL="342900" indent="-342900" algn="l">
              <a:spcBef>
                <a:spcPct val="20000"/>
              </a:spcBef>
              <a:buClr>
                <a:schemeClr val="tx1"/>
              </a:buClr>
              <a:buFontTx/>
              <a:buChar char="•"/>
            </a:pPr>
            <a:r>
              <a:rPr lang="en-US" sz="2000" dirty="0" smtClean="0">
                <a:solidFill>
                  <a:schemeClr val="accent1">
                    <a:lumMod val="40000"/>
                    <a:lumOff val="60000"/>
                  </a:schemeClr>
                </a:solidFill>
                <a:latin typeface="Arial" pitchFamily="34" charset="0"/>
              </a:rPr>
              <a:t>Testing the plan and procedures</a:t>
            </a:r>
            <a:endParaRPr lang="en-US" sz="2000" dirty="0">
              <a:solidFill>
                <a:schemeClr val="accent1">
                  <a:lumMod val="40000"/>
                  <a:lumOff val="60000"/>
                </a:schemeClr>
              </a:solidFill>
              <a:latin typeface="Arial" pitchFamily="34" charset="0"/>
            </a:endParaRPr>
          </a:p>
          <a:p>
            <a:pPr marL="342900" indent="-342900" algn="l">
              <a:spcBef>
                <a:spcPct val="20000"/>
              </a:spcBef>
              <a:buClr>
                <a:schemeClr val="tx1"/>
              </a:buClr>
              <a:buFontTx/>
              <a:buChar char="•"/>
            </a:pPr>
            <a:r>
              <a:rPr lang="en-US" sz="2000" dirty="0" smtClean="0">
                <a:solidFill>
                  <a:schemeClr val="accent1">
                    <a:lumMod val="40000"/>
                    <a:lumOff val="60000"/>
                  </a:schemeClr>
                </a:solidFill>
                <a:latin typeface="Arial" pitchFamily="34" charset="0"/>
              </a:rPr>
              <a:t>Finalise and maintain DRP</a:t>
            </a:r>
            <a:endParaRPr lang="en-US" sz="2000" dirty="0">
              <a:solidFill>
                <a:schemeClr val="accent1">
                  <a:lumMod val="40000"/>
                  <a:lumOff val="60000"/>
                </a:schemeClr>
              </a:solidFill>
              <a:latin typeface="Arial" pitchFamily="34" charset="0"/>
            </a:endParaRPr>
          </a:p>
        </p:txBody>
      </p:sp>
      <p:sp>
        <p:nvSpPr>
          <p:cNvPr id="10" name="Rectangle 3"/>
          <p:cNvSpPr>
            <a:spLocks noChangeArrowheads="1"/>
          </p:cNvSpPr>
          <p:nvPr/>
        </p:nvSpPr>
        <p:spPr bwMode="auto">
          <a:xfrm>
            <a:off x="190500" y="2933700"/>
            <a:ext cx="7962900" cy="2857500"/>
          </a:xfrm>
          <a:prstGeom prst="rect">
            <a:avLst/>
          </a:prstGeom>
          <a:noFill/>
          <a:ln w="9525">
            <a:noFill/>
            <a:miter lim="800000"/>
            <a:headEnd/>
            <a:tailEnd/>
          </a:ln>
          <a:effectLst/>
        </p:spPr>
        <p:txBody>
          <a:bodyPr/>
          <a:lstStyle/>
          <a:p>
            <a:pPr marL="342900" indent="-342900" algn="l">
              <a:spcBef>
                <a:spcPct val="20000"/>
              </a:spcBef>
              <a:buClr>
                <a:schemeClr val="tx1"/>
              </a:buClr>
            </a:pPr>
            <a:r>
              <a:rPr lang="en-US" b="1" dirty="0" smtClean="0">
                <a:solidFill>
                  <a:schemeClr val="accent1">
                    <a:lumMod val="40000"/>
                    <a:lumOff val="60000"/>
                  </a:schemeClr>
                </a:solidFill>
                <a:latin typeface="Arial" pitchFamily="34" charset="0"/>
              </a:rPr>
              <a:t>Benefits:</a:t>
            </a:r>
            <a:endParaRPr lang="en-US" b="1" dirty="0">
              <a:solidFill>
                <a:schemeClr val="accent1">
                  <a:lumMod val="40000"/>
                  <a:lumOff val="60000"/>
                </a:schemeClr>
              </a:solidFill>
              <a:latin typeface="Arial" pitchFamily="34" charset="0"/>
            </a:endParaRPr>
          </a:p>
          <a:p>
            <a:pPr marL="342900" indent="-342900">
              <a:spcBef>
                <a:spcPct val="20000"/>
              </a:spcBef>
              <a:buClr>
                <a:schemeClr val="tx1"/>
              </a:buClr>
              <a:buFont typeface="Arial" pitchFamily="34" charset="0"/>
              <a:buChar char="•"/>
            </a:pPr>
            <a:r>
              <a:rPr lang="en-US" dirty="0">
                <a:solidFill>
                  <a:schemeClr val="accent1">
                    <a:lumMod val="40000"/>
                    <a:lumOff val="60000"/>
                  </a:schemeClr>
                </a:solidFill>
                <a:latin typeface="Arial" pitchFamily="34" charset="0"/>
              </a:rPr>
              <a:t>Determine if documented recovery strategies &amp; associated recovery procedures are viable to recover critical business functions within their stated recovery time objectives</a:t>
            </a:r>
          </a:p>
          <a:p>
            <a:pPr marL="342900" indent="-342900">
              <a:spcBef>
                <a:spcPct val="20000"/>
              </a:spcBef>
              <a:buClr>
                <a:schemeClr val="tx1"/>
              </a:buClr>
              <a:buFont typeface="Arial" pitchFamily="34" charset="0"/>
              <a:buChar char="•"/>
            </a:pPr>
            <a:r>
              <a:rPr lang="en-US" dirty="0">
                <a:solidFill>
                  <a:schemeClr val="accent1">
                    <a:lumMod val="40000"/>
                    <a:lumOff val="60000"/>
                  </a:schemeClr>
                </a:solidFill>
                <a:latin typeface="Arial" pitchFamily="34" charset="0"/>
              </a:rPr>
              <a:t>Validates planning assumptions </a:t>
            </a:r>
          </a:p>
          <a:p>
            <a:pPr marL="342900" indent="-342900">
              <a:spcBef>
                <a:spcPct val="20000"/>
              </a:spcBef>
              <a:buClr>
                <a:schemeClr val="tx1"/>
              </a:buClr>
              <a:buFont typeface="Arial" pitchFamily="34" charset="0"/>
              <a:buChar char="•"/>
            </a:pPr>
            <a:r>
              <a:rPr lang="en-US" dirty="0">
                <a:solidFill>
                  <a:schemeClr val="accent1">
                    <a:lumMod val="40000"/>
                    <a:lumOff val="60000"/>
                  </a:schemeClr>
                </a:solidFill>
                <a:latin typeface="Arial" pitchFamily="34" charset="0"/>
              </a:rPr>
              <a:t>Identifies strengths and weaknesses</a:t>
            </a:r>
          </a:p>
          <a:p>
            <a:pPr marL="342900" indent="-342900">
              <a:spcBef>
                <a:spcPct val="20000"/>
              </a:spcBef>
              <a:buClr>
                <a:schemeClr val="tx1"/>
              </a:buClr>
              <a:buFont typeface="Arial" pitchFamily="34" charset="0"/>
              <a:buChar char="•"/>
            </a:pPr>
            <a:r>
              <a:rPr lang="en-US" dirty="0">
                <a:solidFill>
                  <a:schemeClr val="accent1">
                    <a:lumMod val="40000"/>
                    <a:lumOff val="60000"/>
                  </a:schemeClr>
                </a:solidFill>
                <a:latin typeface="Arial" pitchFamily="34" charset="0"/>
              </a:rPr>
              <a:t>Provides the opportunity for all parties (IT &amp; other Business Units) to participate together</a:t>
            </a:r>
            <a:endParaRPr lang="en-US" b="1" dirty="0">
              <a:solidFill>
                <a:schemeClr val="accent1">
                  <a:lumMod val="40000"/>
                  <a:lumOff val="60000"/>
                </a:schemeClr>
              </a:solidFill>
              <a:latin typeface="Arial" pitchFamily="34" charset="0"/>
            </a:endParaRPr>
          </a:p>
        </p:txBody>
      </p:sp>
      <p:pic>
        <p:nvPicPr>
          <p:cNvPr id="5" name="Picture 4"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ChangeArrowheads="1"/>
          </p:cNvSpPr>
          <p:nvPr/>
        </p:nvSpPr>
        <p:spPr bwMode="auto">
          <a:xfrm>
            <a:off x="152400" y="228600"/>
            <a:ext cx="8667750" cy="533400"/>
          </a:xfrm>
          <a:prstGeom prst="rect">
            <a:avLst/>
          </a:prstGeom>
          <a:noFill/>
          <a:ln w="9525">
            <a:noFill/>
            <a:miter lim="800000"/>
            <a:headEnd/>
            <a:tailEnd/>
          </a:ln>
          <a:effectLst/>
        </p:spPr>
        <p:txBody>
          <a:bodyPr anchor="ctr"/>
          <a:lstStyle/>
          <a:p>
            <a:pPr algn="l"/>
            <a:r>
              <a:rPr lang="en-US" sz="2400" b="1" dirty="0">
                <a:latin typeface="Arial" pitchFamily="34" charset="0"/>
              </a:rPr>
              <a:t>Testing - Component Testing</a:t>
            </a:r>
          </a:p>
        </p:txBody>
      </p:sp>
      <p:sp>
        <p:nvSpPr>
          <p:cNvPr id="442371" name="Rectangle 3"/>
          <p:cNvSpPr>
            <a:spLocks noChangeArrowheads="1"/>
          </p:cNvSpPr>
          <p:nvPr/>
        </p:nvSpPr>
        <p:spPr bwMode="auto">
          <a:xfrm>
            <a:off x="76200" y="1257300"/>
            <a:ext cx="8743950" cy="4305300"/>
          </a:xfrm>
          <a:prstGeom prst="rect">
            <a:avLst/>
          </a:prstGeom>
          <a:noFill/>
          <a:ln w="9525">
            <a:noFill/>
            <a:miter lim="800000"/>
            <a:headEnd/>
            <a:tailEnd/>
          </a:ln>
          <a:effectLst/>
        </p:spPr>
        <p:txBody>
          <a:bodyPr/>
          <a:lstStyle/>
          <a:p>
            <a:pPr marL="342900" indent="-342900" algn="l">
              <a:lnSpc>
                <a:spcPct val="90000"/>
              </a:lnSpc>
              <a:spcBef>
                <a:spcPct val="20000"/>
              </a:spcBef>
              <a:buClr>
                <a:schemeClr val="tx1"/>
              </a:buClr>
              <a:buFontTx/>
              <a:buChar char="•"/>
            </a:pPr>
            <a:r>
              <a:rPr lang="en-US" sz="2000" dirty="0">
                <a:solidFill>
                  <a:schemeClr val="bg2"/>
                </a:solidFill>
                <a:latin typeface="Arial" pitchFamily="34" charset="0"/>
              </a:rPr>
              <a:t>Actual physical exercises designed to assess the readiness and effectiveness of discrete plan elements and recovery activities</a:t>
            </a:r>
            <a:r>
              <a:rPr lang="en-US" sz="2000" dirty="0" smtClean="0">
                <a:solidFill>
                  <a:schemeClr val="bg2"/>
                </a:solidFill>
                <a:latin typeface="Arial" pitchFamily="34" charset="0"/>
              </a:rPr>
              <a:t>.</a:t>
            </a:r>
          </a:p>
          <a:p>
            <a:pPr marL="342900" indent="-342900" algn="l">
              <a:lnSpc>
                <a:spcPct val="90000"/>
              </a:lnSpc>
              <a:spcBef>
                <a:spcPct val="20000"/>
              </a:spcBef>
              <a:buClr>
                <a:schemeClr val="tx1"/>
              </a:buClr>
              <a:buFontTx/>
              <a:buChar char="•"/>
            </a:pPr>
            <a:endParaRPr lang="en-US" sz="2000" dirty="0">
              <a:solidFill>
                <a:schemeClr val="bg2"/>
              </a:solidFill>
              <a:latin typeface="Arial" pitchFamily="34" charset="0"/>
            </a:endParaRPr>
          </a:p>
          <a:p>
            <a:pPr marL="342900" indent="-342900" algn="l">
              <a:lnSpc>
                <a:spcPct val="90000"/>
              </a:lnSpc>
              <a:spcBef>
                <a:spcPct val="20000"/>
              </a:spcBef>
              <a:buClr>
                <a:schemeClr val="tx1"/>
              </a:buClr>
              <a:buFontTx/>
              <a:buChar char="•"/>
            </a:pPr>
            <a:r>
              <a:rPr lang="en-US" sz="2000" dirty="0">
                <a:solidFill>
                  <a:schemeClr val="bg2"/>
                </a:solidFill>
                <a:latin typeface="Arial" pitchFamily="34" charset="0"/>
              </a:rPr>
              <a:t>Isolation of key recovery activities allows team members to focus their efforts while limiting testing expense and resources</a:t>
            </a:r>
            <a:r>
              <a:rPr lang="en-US" sz="2000" dirty="0" smtClean="0">
                <a:solidFill>
                  <a:schemeClr val="bg2"/>
                </a:solidFill>
                <a:latin typeface="Arial" pitchFamily="34" charset="0"/>
              </a:rPr>
              <a:t>.</a:t>
            </a:r>
          </a:p>
          <a:p>
            <a:pPr marL="342900" indent="-342900" algn="l">
              <a:lnSpc>
                <a:spcPct val="90000"/>
              </a:lnSpc>
              <a:spcBef>
                <a:spcPct val="20000"/>
              </a:spcBef>
              <a:buClr>
                <a:schemeClr val="tx1"/>
              </a:buClr>
              <a:buFontTx/>
              <a:buChar char="•"/>
            </a:pPr>
            <a:endParaRPr lang="en-US" sz="2000" dirty="0">
              <a:solidFill>
                <a:schemeClr val="bg2"/>
              </a:solidFill>
              <a:latin typeface="Arial" pitchFamily="34" charset="0"/>
            </a:endParaRPr>
          </a:p>
          <a:p>
            <a:pPr marL="342900" indent="-342900" algn="l">
              <a:lnSpc>
                <a:spcPct val="90000"/>
              </a:lnSpc>
              <a:spcBef>
                <a:spcPct val="20000"/>
              </a:spcBef>
              <a:buClr>
                <a:schemeClr val="tx1"/>
              </a:buClr>
              <a:buFontTx/>
              <a:buChar char="•"/>
            </a:pPr>
            <a:r>
              <a:rPr lang="en-US" sz="2000" dirty="0">
                <a:solidFill>
                  <a:schemeClr val="bg2"/>
                </a:solidFill>
                <a:latin typeface="Arial" pitchFamily="34" charset="0"/>
              </a:rPr>
              <a:t>Effective for identifying and resolving issues that may adversely affect the successful completion of a full </a:t>
            </a:r>
            <a:r>
              <a:rPr lang="en-US" sz="2000" dirty="0" smtClean="0">
                <a:solidFill>
                  <a:schemeClr val="bg2"/>
                </a:solidFill>
                <a:latin typeface="Arial" pitchFamily="34" charset="0"/>
              </a:rPr>
              <a:t>interruption test</a:t>
            </a:r>
            <a:r>
              <a:rPr lang="en-US" sz="2000" dirty="0">
                <a:solidFill>
                  <a:schemeClr val="bg2"/>
                </a:solidFill>
                <a:latin typeface="Arial" pitchFamily="34" charset="0"/>
              </a:rPr>
              <a:t>. </a:t>
            </a:r>
          </a:p>
        </p:txBody>
      </p:sp>
      <p:pic>
        <p:nvPicPr>
          <p:cNvPr id="4" name="Picture 3"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5" name="Picture 4"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6"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158750"/>
            <a:ext cx="8805862" cy="755650"/>
          </a:xfrm>
        </p:spPr>
        <p:txBody>
          <a:bodyPr/>
          <a:lstStyle/>
          <a:p>
            <a:r>
              <a:rPr lang="en-US" b="1" dirty="0" smtClean="0"/>
              <a:t>Types of Tests </a:t>
            </a:r>
            <a:endParaRPr lang="en-US" b="1" dirty="0"/>
          </a:p>
        </p:txBody>
      </p:sp>
      <p:sp>
        <p:nvSpPr>
          <p:cNvPr id="3" name="Content Placeholder 2"/>
          <p:cNvSpPr>
            <a:spLocks noGrp="1"/>
          </p:cNvSpPr>
          <p:nvPr>
            <p:ph idx="1"/>
          </p:nvPr>
        </p:nvSpPr>
        <p:spPr>
          <a:xfrm>
            <a:off x="93663" y="1150937"/>
            <a:ext cx="8821737" cy="4335463"/>
          </a:xfrm>
        </p:spPr>
        <p:txBody>
          <a:bodyPr/>
          <a:lstStyle/>
          <a:p>
            <a:r>
              <a:rPr lang="en-US" dirty="0" smtClean="0"/>
              <a:t>     Until you thoroughly test all the recovery procedures, the organization shouldn’t expect those procedures to save it from ruin if a disaster strikes.</a:t>
            </a:r>
            <a:endParaRPr lang="en-US" b="1" dirty="0" smtClean="0"/>
          </a:p>
          <a:p>
            <a:pPr>
              <a:buFont typeface="Arial" pitchFamily="34" charset="0"/>
              <a:buChar char="•"/>
            </a:pPr>
            <a:r>
              <a:rPr lang="en-US" b="1" dirty="0" smtClean="0"/>
              <a:t>Checklist tests </a:t>
            </a:r>
          </a:p>
          <a:p>
            <a:pPr lvl="2">
              <a:buFont typeface="Arial" pitchFamily="34" charset="0"/>
              <a:buChar char="•"/>
            </a:pPr>
            <a:r>
              <a:rPr lang="en-US" dirty="0" smtClean="0"/>
              <a:t>Preliminary test where the DR plan is reviewed to ensure that it addresses all the procedures and critical areas</a:t>
            </a:r>
          </a:p>
          <a:p>
            <a:pPr>
              <a:buFont typeface="Arial" pitchFamily="34" charset="0"/>
              <a:buChar char="•"/>
            </a:pPr>
            <a:r>
              <a:rPr lang="en-US" b="1" dirty="0" smtClean="0"/>
              <a:t>Simulation test</a:t>
            </a:r>
          </a:p>
          <a:p>
            <a:pPr lvl="2">
              <a:buFont typeface="Arial" pitchFamily="34" charset="0"/>
              <a:buChar char="•"/>
            </a:pPr>
            <a:r>
              <a:rPr lang="en-US" dirty="0" smtClean="0"/>
              <a:t>All the operational and support personnel are expected to perform in case of disaster meet for practice session. </a:t>
            </a:r>
          </a:p>
          <a:p>
            <a:pPr lvl="2">
              <a:buFont typeface="Arial" pitchFamily="34" charset="0"/>
              <a:buChar char="•"/>
            </a:pPr>
            <a:r>
              <a:rPr lang="en-US" dirty="0" smtClean="0"/>
              <a:t>Typically goes to the point of relocating to alternate site but does not perform actual recovery </a:t>
            </a:r>
          </a:p>
          <a:p>
            <a:pPr marL="457200" indent="-457200">
              <a:buFont typeface="Arial" pitchFamily="34" charset="0"/>
              <a:buChar char="•"/>
            </a:pPr>
            <a:r>
              <a:rPr lang="en-US" b="1" dirty="0" smtClean="0"/>
              <a:t>Parallel test </a:t>
            </a:r>
          </a:p>
          <a:p>
            <a:pPr lvl="2">
              <a:buFont typeface="Arial" pitchFamily="34" charset="0"/>
              <a:buChar char="•"/>
            </a:pPr>
            <a:r>
              <a:rPr lang="en-US" dirty="0" smtClean="0"/>
              <a:t>Test processes runs parallel to the real processes. </a:t>
            </a:r>
          </a:p>
          <a:p>
            <a:pPr lvl="2">
              <a:buFont typeface="Arial" pitchFamily="34" charset="0"/>
              <a:buChar char="•"/>
            </a:pPr>
            <a:r>
              <a:rPr lang="en-US" dirty="0" smtClean="0"/>
              <a:t>Goal is to ensure that critical systems will run at the alternate site if required</a:t>
            </a:r>
          </a:p>
          <a:p>
            <a:pPr>
              <a:buFont typeface="Arial" pitchFamily="34" charset="0"/>
              <a:buChar char="•"/>
            </a:pPr>
            <a:r>
              <a:rPr lang="en-US" b="1" dirty="0" smtClean="0"/>
              <a:t>Full interruption test </a:t>
            </a:r>
          </a:p>
          <a:p>
            <a:pPr lvl="2">
              <a:buFont typeface="Arial" pitchFamily="34" charset="0"/>
              <a:buChar char="•"/>
            </a:pPr>
            <a:r>
              <a:rPr lang="en-US" dirty="0" smtClean="0"/>
              <a:t>Disaster is replicated to the point of ceasing normal production operations. Absolute way to test whether the DR sites works or not . </a:t>
            </a:r>
          </a:p>
          <a:p>
            <a:endParaRPr lang="en-US" dirty="0" smtClean="0"/>
          </a:p>
          <a:p>
            <a:pPr lvl="2">
              <a:buFont typeface="Arial" pitchFamily="34" charset="0"/>
              <a:buChar char="•"/>
            </a:pPr>
            <a:endParaRPr lang="en-US" dirty="0" smtClean="0"/>
          </a:p>
          <a:p>
            <a:endParaRPr lang="en-US" dirty="0" smtClean="0"/>
          </a:p>
          <a:p>
            <a:endParaRPr lang="en-US" dirty="0" smtClean="0"/>
          </a:p>
          <a:p>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46</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Footer Placeholder 3"/>
          <p:cNvSpPr>
            <a:spLocks noGrp="1"/>
          </p:cNvSpPr>
          <p:nvPr>
            <p:ph type="ftr" sz="quarter" idx="11"/>
          </p:nvPr>
        </p:nvSpPr>
        <p:spPr/>
        <p:txBody>
          <a:bodyPr/>
          <a:lstStyle/>
          <a:p>
            <a:pPr>
              <a:defRPr/>
            </a:pPr>
            <a:r>
              <a:rPr lang="en-US" smtClean="0"/>
              <a:t> </a:t>
            </a:r>
            <a:endParaRPr lang="en-US"/>
          </a:p>
        </p:txBody>
      </p:sp>
      <p:pic>
        <p:nvPicPr>
          <p:cNvPr id="5" name="Picture 4"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 name="Picture 5"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7"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8013"/>
            <a:ext cx="8805862" cy="755650"/>
          </a:xfrm>
        </p:spPr>
        <p:txBody>
          <a:bodyPr/>
          <a:lstStyle/>
          <a:p>
            <a:r>
              <a:rPr lang="en-US" b="1" dirty="0" smtClean="0"/>
              <a:t>Defining a Disaster </a:t>
            </a:r>
            <a:r>
              <a:rPr lang="en-US" b="1" smtClean="0"/>
              <a:t>(contd..)</a:t>
            </a:r>
            <a:endParaRPr lang="en-US" b="1"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
        <p:nvSpPr>
          <p:cNvPr id="8" name="Rectangle 3"/>
          <p:cNvSpPr>
            <a:spLocks noChangeArrowheads="1"/>
          </p:cNvSpPr>
          <p:nvPr/>
        </p:nvSpPr>
        <p:spPr bwMode="auto">
          <a:xfrm>
            <a:off x="457200" y="1447800"/>
            <a:ext cx="8458200" cy="4114800"/>
          </a:xfrm>
          <a:prstGeom prst="rect">
            <a:avLst/>
          </a:prstGeom>
          <a:noFill/>
          <a:ln w="9525">
            <a:noFill/>
            <a:miter lim="800000"/>
            <a:headEnd/>
            <a:tailEnd/>
          </a:ln>
          <a:effectLst/>
        </p:spPr>
        <p:txBody>
          <a:bodyPr/>
          <a:lstStyle/>
          <a:p>
            <a:pPr algn="l">
              <a:spcBef>
                <a:spcPts val="600"/>
              </a:spcBef>
              <a:spcAft>
                <a:spcPts val="600"/>
              </a:spcAft>
              <a:buClr>
                <a:srgbClr val="D09805"/>
              </a:buClr>
            </a:pPr>
            <a:r>
              <a:rPr lang="en-GB" sz="1800" dirty="0">
                <a:solidFill>
                  <a:schemeClr val="bg2"/>
                </a:solidFill>
                <a:latin typeface="Arial" pitchFamily="34" charset="0"/>
              </a:rPr>
              <a:t>A </a:t>
            </a:r>
            <a:r>
              <a:rPr lang="en-GB" sz="1800" b="1" dirty="0">
                <a:solidFill>
                  <a:schemeClr val="bg2"/>
                </a:solidFill>
                <a:latin typeface="Arial" pitchFamily="34" charset="0"/>
              </a:rPr>
              <a:t>disaster</a:t>
            </a:r>
            <a:r>
              <a:rPr lang="en-GB" sz="1800" dirty="0">
                <a:solidFill>
                  <a:schemeClr val="bg2"/>
                </a:solidFill>
                <a:latin typeface="Arial" pitchFamily="34" charset="0"/>
              </a:rPr>
              <a:t> may impact in various ways that could </a:t>
            </a:r>
            <a:r>
              <a:rPr lang="en-GB" sz="1800" dirty="0" smtClean="0">
                <a:solidFill>
                  <a:schemeClr val="bg2"/>
                </a:solidFill>
                <a:latin typeface="Arial" pitchFamily="34" charset="0"/>
              </a:rPr>
              <a:t>affect the </a:t>
            </a:r>
            <a:r>
              <a:rPr lang="en-GB" sz="1800" dirty="0">
                <a:solidFill>
                  <a:schemeClr val="bg2"/>
                </a:solidFill>
                <a:latin typeface="Arial" pitchFamily="34" charset="0"/>
              </a:rPr>
              <a:t>organisation’s ability to carry on operations. </a:t>
            </a:r>
            <a:r>
              <a:rPr lang="en-GB" sz="1800" dirty="0" smtClean="0">
                <a:solidFill>
                  <a:schemeClr val="bg2"/>
                </a:solidFill>
                <a:latin typeface="Arial" pitchFamily="34" charset="0"/>
              </a:rPr>
              <a:t>For example</a:t>
            </a:r>
            <a:r>
              <a:rPr lang="en-GB" sz="1800" dirty="0">
                <a:solidFill>
                  <a:schemeClr val="bg2"/>
                </a:solidFill>
                <a:latin typeface="Arial" pitchFamily="34" charset="0"/>
              </a:rPr>
              <a:t>, it may: </a:t>
            </a:r>
          </a:p>
          <a:p>
            <a:pPr lvl="1" indent="-228600">
              <a:spcBef>
                <a:spcPts val="600"/>
              </a:spcBef>
              <a:spcAft>
                <a:spcPts val="600"/>
              </a:spcAft>
              <a:buClr>
                <a:schemeClr val="tx1"/>
              </a:buClr>
              <a:buFontTx/>
              <a:buChar char="•"/>
            </a:pPr>
            <a:r>
              <a:rPr lang="en-GB" dirty="0" smtClean="0">
                <a:solidFill>
                  <a:schemeClr val="bg2"/>
                </a:solidFill>
                <a:latin typeface="Arial" pitchFamily="34" charset="0"/>
              </a:rPr>
              <a:t>not </a:t>
            </a:r>
            <a:r>
              <a:rPr lang="en-GB" dirty="0">
                <a:solidFill>
                  <a:schemeClr val="bg2"/>
                </a:solidFill>
                <a:latin typeface="Arial" pitchFamily="34" charset="0"/>
              </a:rPr>
              <a:t>be able to operate from the affected site</a:t>
            </a:r>
          </a:p>
          <a:p>
            <a:pPr lvl="1" indent="-228600">
              <a:spcBef>
                <a:spcPts val="600"/>
              </a:spcBef>
              <a:spcAft>
                <a:spcPts val="600"/>
              </a:spcAft>
              <a:buClr>
                <a:schemeClr val="tx1"/>
              </a:buClr>
              <a:buFontTx/>
              <a:buChar char="•"/>
            </a:pPr>
            <a:r>
              <a:rPr lang="en-GB" dirty="0" smtClean="0">
                <a:solidFill>
                  <a:schemeClr val="bg2"/>
                </a:solidFill>
                <a:latin typeface="Arial" pitchFamily="34" charset="0"/>
              </a:rPr>
              <a:t>lose </a:t>
            </a:r>
            <a:r>
              <a:rPr lang="en-GB" dirty="0">
                <a:solidFill>
                  <a:schemeClr val="bg2"/>
                </a:solidFill>
                <a:latin typeface="Arial" pitchFamily="34" charset="0"/>
              </a:rPr>
              <a:t>critical resources (systems, </a:t>
            </a:r>
            <a:r>
              <a:rPr lang="en-GB" dirty="0" smtClean="0">
                <a:solidFill>
                  <a:schemeClr val="bg2"/>
                </a:solidFill>
                <a:latin typeface="Arial" pitchFamily="34" charset="0"/>
              </a:rPr>
              <a:t>documents, data)</a:t>
            </a:r>
          </a:p>
          <a:p>
            <a:pPr lvl="1" indent="-228600">
              <a:spcBef>
                <a:spcPts val="600"/>
              </a:spcBef>
              <a:spcAft>
                <a:spcPts val="600"/>
              </a:spcAft>
              <a:buClr>
                <a:schemeClr val="tx1"/>
              </a:buClr>
              <a:buFontTx/>
              <a:buChar char="•"/>
            </a:pPr>
            <a:r>
              <a:rPr lang="en-GB" dirty="0" smtClean="0">
                <a:solidFill>
                  <a:schemeClr val="bg2"/>
                </a:solidFill>
                <a:latin typeface="Arial" pitchFamily="34" charset="0"/>
              </a:rPr>
              <a:t>lose </a:t>
            </a:r>
            <a:r>
              <a:rPr lang="en-GB" dirty="0">
                <a:solidFill>
                  <a:schemeClr val="bg2"/>
                </a:solidFill>
                <a:latin typeface="Arial" pitchFamily="34" charset="0"/>
              </a:rPr>
              <a:t>ability to interact with </a:t>
            </a:r>
            <a:r>
              <a:rPr lang="en-GB" dirty="0" smtClean="0">
                <a:solidFill>
                  <a:schemeClr val="bg2"/>
                </a:solidFill>
                <a:latin typeface="Arial" pitchFamily="34" charset="0"/>
              </a:rPr>
              <a:t>citizens, businesses, employees, other government agencies..  </a:t>
            </a:r>
          </a:p>
          <a:p>
            <a:pPr lvl="1" indent="-228600">
              <a:spcBef>
                <a:spcPts val="600"/>
              </a:spcBef>
              <a:spcAft>
                <a:spcPts val="600"/>
              </a:spcAft>
              <a:buClr>
                <a:schemeClr val="tx1"/>
              </a:buClr>
              <a:buFontTx/>
              <a:buChar char="•"/>
            </a:pPr>
            <a:r>
              <a:rPr lang="en-GB" dirty="0" smtClean="0">
                <a:solidFill>
                  <a:schemeClr val="bg2"/>
                </a:solidFill>
                <a:latin typeface="Arial" pitchFamily="34" charset="0"/>
              </a:rPr>
              <a:t>not </a:t>
            </a:r>
            <a:r>
              <a:rPr lang="en-GB" dirty="0">
                <a:solidFill>
                  <a:schemeClr val="bg2"/>
                </a:solidFill>
                <a:latin typeface="Arial" pitchFamily="34" charset="0"/>
              </a:rPr>
              <a:t>be able to service </a:t>
            </a:r>
            <a:r>
              <a:rPr lang="en-GB" dirty="0" smtClean="0">
                <a:solidFill>
                  <a:schemeClr val="bg2"/>
                </a:solidFill>
                <a:latin typeface="Arial" pitchFamily="34" charset="0"/>
              </a:rPr>
              <a:t>citizens etc. </a:t>
            </a:r>
            <a:endParaRPr lang="en-GB" dirty="0">
              <a:solidFill>
                <a:schemeClr val="bg2"/>
              </a:solidFill>
              <a:latin typeface="Arial" pitchFamily="34" charset="0"/>
            </a:endParaRPr>
          </a:p>
          <a:p>
            <a:pPr algn="l">
              <a:spcBef>
                <a:spcPts val="600"/>
              </a:spcBef>
              <a:spcAft>
                <a:spcPts val="600"/>
              </a:spcAft>
              <a:buClr>
                <a:srgbClr val="D09805"/>
              </a:buClr>
            </a:pPr>
            <a:endParaRPr lang="en-GB" sz="2400" dirty="0">
              <a:solidFill>
                <a:schemeClr val="bg2"/>
              </a:solidFill>
              <a:latin typeface="Arial" pitchFamily="34" charset="0"/>
            </a:endParaRPr>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805862" cy="755650"/>
          </a:xfrm>
        </p:spPr>
        <p:txBody>
          <a:bodyPr/>
          <a:lstStyle/>
          <a:p>
            <a:r>
              <a:rPr lang="en-US" b="1" dirty="0" smtClean="0"/>
              <a:t>Defining a Disaster </a:t>
            </a:r>
            <a:r>
              <a:rPr lang="en-US" b="1" smtClean="0"/>
              <a:t>(contd..)</a:t>
            </a:r>
            <a:endParaRPr lang="en-US" b="1" dirty="0"/>
          </a:p>
        </p:txBody>
      </p:sp>
      <p:sp>
        <p:nvSpPr>
          <p:cNvPr id="3" name="Content Placeholder 2"/>
          <p:cNvSpPr>
            <a:spLocks noGrp="1"/>
          </p:cNvSpPr>
          <p:nvPr>
            <p:ph idx="1"/>
          </p:nvPr>
        </p:nvSpPr>
        <p:spPr>
          <a:xfrm>
            <a:off x="381000" y="1295400"/>
            <a:ext cx="8677275" cy="4335463"/>
          </a:xfrm>
        </p:spPr>
        <p:txBody>
          <a:bodyPr/>
          <a:lstStyle/>
          <a:p>
            <a:pPr marL="0" indent="0">
              <a:spcBef>
                <a:spcPts val="600"/>
              </a:spcBef>
              <a:spcAft>
                <a:spcPts val="600"/>
              </a:spcAft>
            </a:pPr>
            <a:r>
              <a:rPr lang="en-US" dirty="0" smtClean="0"/>
              <a:t>Few examples of ‘disasters’ in IT Environment</a:t>
            </a:r>
          </a:p>
          <a:p>
            <a:pPr marL="469900" lvl="2">
              <a:spcBef>
                <a:spcPts val="600"/>
              </a:spcBef>
              <a:spcAft>
                <a:spcPts val="600"/>
              </a:spcAft>
              <a:buFont typeface="Arial" pitchFamily="34" charset="0"/>
              <a:buChar char="•"/>
            </a:pPr>
            <a:r>
              <a:rPr lang="en-US" dirty="0" smtClean="0"/>
              <a:t>Organization website is hacked and is inaccessible to people who wish to visit it for a time frame that has an adverse impact on a business</a:t>
            </a:r>
          </a:p>
          <a:p>
            <a:pPr marL="469900" lvl="2">
              <a:spcBef>
                <a:spcPts val="600"/>
              </a:spcBef>
              <a:spcAft>
                <a:spcPts val="600"/>
              </a:spcAft>
              <a:buFont typeface="Arial" pitchFamily="34" charset="0"/>
              <a:buChar char="•"/>
            </a:pPr>
            <a:r>
              <a:rPr lang="en-US" dirty="0" smtClean="0"/>
              <a:t>Application server hosting critical business application is not reachable for a week </a:t>
            </a:r>
          </a:p>
          <a:p>
            <a:pPr marL="469900" lvl="2">
              <a:spcBef>
                <a:spcPts val="600"/>
              </a:spcBef>
              <a:spcAft>
                <a:spcPts val="600"/>
              </a:spcAft>
              <a:buFont typeface="Arial" pitchFamily="34" charset="0"/>
              <a:buChar char="•"/>
            </a:pPr>
            <a:r>
              <a:rPr lang="en-US" dirty="0" smtClean="0"/>
              <a:t>Server room gets flooded with rain water and cables are immersed in water causing short circuit and breakdown of services </a:t>
            </a:r>
          </a:p>
          <a:p>
            <a:pPr marL="469900" lvl="2">
              <a:spcBef>
                <a:spcPts val="600"/>
              </a:spcBef>
              <a:spcAft>
                <a:spcPts val="600"/>
              </a:spcAft>
              <a:buFont typeface="Arial" pitchFamily="34" charset="0"/>
              <a:buChar char="•"/>
            </a:pPr>
            <a:r>
              <a:rPr lang="en-US" dirty="0" smtClean="0"/>
              <a:t>Breakdown of the cooling / UPS  units causing high disruption in day to day activities </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9" name="Picture 8"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10" name="Picture 9"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11"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52400" y="304800"/>
            <a:ext cx="8229600" cy="762000"/>
          </a:xfrm>
        </p:spPr>
        <p:txBody>
          <a:bodyPr/>
          <a:lstStyle/>
          <a:p>
            <a:r>
              <a:rPr lang="en-US" sz="2000" b="1" kern="1200" dirty="0" smtClean="0"/>
              <a:t/>
            </a:r>
            <a:br>
              <a:rPr lang="en-US" sz="2000" b="1" kern="1200" dirty="0" smtClean="0"/>
            </a:br>
            <a:r>
              <a:rPr lang="en-US" sz="2000" b="1" kern="1200" dirty="0" smtClean="0"/>
              <a:t>The Cost/Impact of Disaster..</a:t>
            </a:r>
            <a:endParaRPr lang="en-US" sz="2000" b="1" kern="1200" dirty="0"/>
          </a:p>
        </p:txBody>
      </p:sp>
      <p:grpSp>
        <p:nvGrpSpPr>
          <p:cNvPr id="2" name="Group 20"/>
          <p:cNvGrpSpPr>
            <a:grpSpLocks/>
          </p:cNvGrpSpPr>
          <p:nvPr/>
        </p:nvGrpSpPr>
        <p:grpSpPr bwMode="auto">
          <a:xfrm>
            <a:off x="4876800" y="1828802"/>
            <a:ext cx="3505200" cy="1631951"/>
            <a:chOff x="3072" y="1344"/>
            <a:chExt cx="2208" cy="1028"/>
          </a:xfrm>
        </p:grpSpPr>
        <p:sp>
          <p:nvSpPr>
            <p:cNvPr id="22537" name="Text Box 9"/>
            <p:cNvSpPr txBox="1">
              <a:spLocks noChangeArrowheads="1"/>
            </p:cNvSpPr>
            <p:nvPr/>
          </p:nvSpPr>
          <p:spPr bwMode="auto">
            <a:xfrm>
              <a:off x="3648" y="1344"/>
              <a:ext cx="1632" cy="1028"/>
            </a:xfrm>
            <a:prstGeom prst="rect">
              <a:avLst/>
            </a:prstGeom>
            <a:noFill/>
            <a:ln w="9525">
              <a:noFill/>
              <a:miter lim="800000"/>
              <a:headEnd/>
              <a:tailEnd/>
            </a:ln>
            <a:effectLst/>
          </p:spPr>
          <p:txBody>
            <a:bodyPr>
              <a:spAutoFit/>
            </a:bodyPr>
            <a:lstStyle/>
            <a:p>
              <a:pPr algn="ctr" eaLnBrk="1" hangingPunct="1"/>
              <a:r>
                <a:rPr lang="en-US" sz="1600" b="1" u="sng" dirty="0">
                  <a:latin typeface="Times New Roman" pitchFamily="18" charset="0"/>
                </a:rPr>
                <a:t>REVENUE</a:t>
              </a:r>
            </a:p>
            <a:p>
              <a:pPr eaLnBrk="1" hangingPunct="1">
                <a:buFont typeface="Arial" pitchFamily="34" charset="0"/>
                <a:buChar char="•"/>
              </a:pPr>
              <a:r>
                <a:rPr lang="en-US" sz="1400" dirty="0">
                  <a:latin typeface="Times New Roman" pitchFamily="18" charset="0"/>
                </a:rPr>
                <a:t>Direct Loss</a:t>
              </a:r>
            </a:p>
            <a:p>
              <a:pPr eaLnBrk="1" hangingPunct="1">
                <a:buFont typeface="Arial" pitchFamily="34" charset="0"/>
                <a:buChar char="•"/>
              </a:pPr>
              <a:r>
                <a:rPr lang="en-US" sz="1400" dirty="0">
                  <a:latin typeface="Times New Roman" pitchFamily="18" charset="0"/>
                </a:rPr>
                <a:t>Deferred Losses</a:t>
              </a:r>
            </a:p>
            <a:p>
              <a:pPr eaLnBrk="1" hangingPunct="1">
                <a:buFont typeface="Arial" pitchFamily="34" charset="0"/>
                <a:buChar char="•"/>
              </a:pPr>
              <a:r>
                <a:rPr lang="en-US" sz="1400" dirty="0">
                  <a:latin typeface="Times New Roman" pitchFamily="18" charset="0"/>
                </a:rPr>
                <a:t>Compensatory Payments</a:t>
              </a:r>
            </a:p>
            <a:p>
              <a:pPr eaLnBrk="1" hangingPunct="1">
                <a:buFont typeface="Arial" pitchFamily="34" charset="0"/>
                <a:buChar char="•"/>
              </a:pPr>
              <a:r>
                <a:rPr lang="en-US" sz="1400" dirty="0">
                  <a:latin typeface="Times New Roman" pitchFamily="18" charset="0"/>
                </a:rPr>
                <a:t>Lost Future Revenue</a:t>
              </a:r>
            </a:p>
            <a:p>
              <a:pPr eaLnBrk="1" hangingPunct="1">
                <a:buFont typeface="Arial" pitchFamily="34" charset="0"/>
                <a:buChar char="•"/>
              </a:pPr>
              <a:r>
                <a:rPr lang="en-US" sz="1400" dirty="0">
                  <a:latin typeface="Times New Roman" pitchFamily="18" charset="0"/>
                </a:rPr>
                <a:t>Billing Losses</a:t>
              </a:r>
            </a:p>
            <a:p>
              <a:pPr eaLnBrk="1" hangingPunct="1">
                <a:buFont typeface="Arial" pitchFamily="34" charset="0"/>
                <a:buChar char="•"/>
              </a:pPr>
              <a:r>
                <a:rPr lang="en-US" sz="1400" dirty="0">
                  <a:latin typeface="Times New Roman" pitchFamily="18" charset="0"/>
                </a:rPr>
                <a:t>Investment Losses</a:t>
              </a:r>
            </a:p>
          </p:txBody>
        </p:sp>
        <p:sp>
          <p:nvSpPr>
            <p:cNvPr id="22538" name="Line 10"/>
            <p:cNvSpPr>
              <a:spLocks noChangeShapeType="1"/>
            </p:cNvSpPr>
            <p:nvPr/>
          </p:nvSpPr>
          <p:spPr bwMode="auto">
            <a:xfrm flipV="1">
              <a:off x="3072" y="1776"/>
              <a:ext cx="528" cy="336"/>
            </a:xfrm>
            <a:prstGeom prst="line">
              <a:avLst/>
            </a:prstGeom>
            <a:noFill/>
            <a:ln w="38100">
              <a:solidFill>
                <a:schemeClr val="tx1"/>
              </a:solidFill>
              <a:round/>
              <a:headEnd/>
              <a:tailEnd type="triangle" w="med" len="med"/>
            </a:ln>
            <a:effectLst/>
          </p:spPr>
          <p:txBody>
            <a:bodyPr/>
            <a:lstStyle/>
            <a:p>
              <a:endParaRPr lang="en-US"/>
            </a:p>
          </p:txBody>
        </p:sp>
      </p:grpSp>
      <p:grpSp>
        <p:nvGrpSpPr>
          <p:cNvPr id="3" name="Group 21"/>
          <p:cNvGrpSpPr>
            <a:grpSpLocks/>
          </p:cNvGrpSpPr>
          <p:nvPr/>
        </p:nvGrpSpPr>
        <p:grpSpPr bwMode="auto">
          <a:xfrm>
            <a:off x="4876800" y="3614741"/>
            <a:ext cx="3543300" cy="1446214"/>
            <a:chOff x="3072" y="2469"/>
            <a:chExt cx="2232" cy="911"/>
          </a:xfrm>
        </p:grpSpPr>
        <p:sp>
          <p:nvSpPr>
            <p:cNvPr id="22536" name="Text Box 8"/>
            <p:cNvSpPr txBox="1">
              <a:spLocks noChangeArrowheads="1"/>
            </p:cNvSpPr>
            <p:nvPr/>
          </p:nvSpPr>
          <p:spPr bwMode="auto">
            <a:xfrm>
              <a:off x="3672" y="2469"/>
              <a:ext cx="1632" cy="911"/>
            </a:xfrm>
            <a:prstGeom prst="rect">
              <a:avLst/>
            </a:prstGeom>
            <a:noFill/>
            <a:ln w="9525">
              <a:noFill/>
              <a:miter lim="800000"/>
              <a:headEnd/>
              <a:tailEnd/>
            </a:ln>
            <a:effectLst/>
          </p:spPr>
          <p:txBody>
            <a:bodyPr>
              <a:spAutoFit/>
            </a:bodyPr>
            <a:lstStyle/>
            <a:p>
              <a:pPr algn="ctr" eaLnBrk="1" hangingPunct="1"/>
              <a:r>
                <a:rPr lang="en-US" sz="1600" b="1" u="sng" dirty="0">
                  <a:latin typeface="Times New Roman" pitchFamily="18" charset="0"/>
                </a:rPr>
                <a:t>FINANCIAL PERFORMANCE</a:t>
              </a:r>
            </a:p>
            <a:p>
              <a:pPr eaLnBrk="1" hangingPunct="1">
                <a:buFont typeface="Arial" pitchFamily="34" charset="0"/>
                <a:buChar char="•"/>
              </a:pPr>
              <a:r>
                <a:rPr lang="en-US" sz="1400" dirty="0" smtClean="0">
                  <a:latin typeface="Times New Roman" pitchFamily="18" charset="0"/>
                </a:rPr>
                <a:t>Revenue </a:t>
              </a:r>
              <a:r>
                <a:rPr lang="en-US" sz="1400" dirty="0">
                  <a:latin typeface="Times New Roman" pitchFamily="18" charset="0"/>
                </a:rPr>
                <a:t>Recognition</a:t>
              </a:r>
            </a:p>
            <a:p>
              <a:pPr eaLnBrk="1" hangingPunct="1">
                <a:buFont typeface="Arial" pitchFamily="34" charset="0"/>
                <a:buChar char="•"/>
              </a:pPr>
              <a:r>
                <a:rPr lang="en-US" sz="1400" dirty="0">
                  <a:latin typeface="Times New Roman" pitchFamily="18" charset="0"/>
                </a:rPr>
                <a:t>Cash Flow</a:t>
              </a:r>
            </a:p>
            <a:p>
              <a:pPr eaLnBrk="1" hangingPunct="1">
                <a:buFont typeface="Arial" pitchFamily="34" charset="0"/>
                <a:buChar char="•"/>
              </a:pPr>
              <a:r>
                <a:rPr lang="en-US" sz="1400" dirty="0" smtClean="0">
                  <a:latin typeface="Times New Roman" pitchFamily="18" charset="0"/>
                </a:rPr>
                <a:t>Payment </a:t>
              </a:r>
              <a:r>
                <a:rPr lang="en-US" sz="1400" dirty="0">
                  <a:latin typeface="Times New Roman" pitchFamily="18" charset="0"/>
                </a:rPr>
                <a:t>Guarantees</a:t>
              </a:r>
            </a:p>
            <a:p>
              <a:pPr eaLnBrk="1" hangingPunct="1">
                <a:buFont typeface="Wingdings" pitchFamily="2" charset="2"/>
                <a:buChar char="M"/>
              </a:pPr>
              <a:endParaRPr lang="en-US" sz="1400" dirty="0">
                <a:latin typeface="Times New Roman" pitchFamily="18" charset="0"/>
              </a:endParaRPr>
            </a:p>
          </p:txBody>
        </p:sp>
        <p:sp>
          <p:nvSpPr>
            <p:cNvPr id="22539" name="Line 11"/>
            <p:cNvSpPr>
              <a:spLocks noChangeShapeType="1"/>
            </p:cNvSpPr>
            <p:nvPr/>
          </p:nvSpPr>
          <p:spPr bwMode="auto">
            <a:xfrm>
              <a:off x="3072" y="2688"/>
              <a:ext cx="528" cy="288"/>
            </a:xfrm>
            <a:prstGeom prst="line">
              <a:avLst/>
            </a:prstGeom>
            <a:noFill/>
            <a:ln w="38100">
              <a:solidFill>
                <a:schemeClr val="tx1"/>
              </a:solidFill>
              <a:round/>
              <a:headEnd/>
              <a:tailEnd type="triangle" w="med" len="med"/>
            </a:ln>
            <a:effectLst/>
          </p:spPr>
          <p:txBody>
            <a:bodyPr/>
            <a:lstStyle/>
            <a:p>
              <a:endParaRPr lang="en-US"/>
            </a:p>
          </p:txBody>
        </p:sp>
      </p:grpSp>
      <p:grpSp>
        <p:nvGrpSpPr>
          <p:cNvPr id="4" name="Group 25"/>
          <p:cNvGrpSpPr>
            <a:grpSpLocks/>
          </p:cNvGrpSpPr>
          <p:nvPr/>
        </p:nvGrpSpPr>
        <p:grpSpPr bwMode="auto">
          <a:xfrm>
            <a:off x="3200400" y="3962401"/>
            <a:ext cx="2590800" cy="1906589"/>
            <a:chOff x="2016" y="2784"/>
            <a:chExt cx="1632" cy="1201"/>
          </a:xfrm>
        </p:grpSpPr>
        <p:sp>
          <p:nvSpPr>
            <p:cNvPr id="22535" name="Text Box 7"/>
            <p:cNvSpPr txBox="1">
              <a:spLocks noChangeArrowheads="1"/>
            </p:cNvSpPr>
            <p:nvPr/>
          </p:nvSpPr>
          <p:spPr bwMode="auto">
            <a:xfrm>
              <a:off x="2016" y="3229"/>
              <a:ext cx="1632" cy="756"/>
            </a:xfrm>
            <a:prstGeom prst="rect">
              <a:avLst/>
            </a:prstGeom>
            <a:noFill/>
            <a:ln w="9525">
              <a:noFill/>
              <a:miter lim="800000"/>
              <a:headEnd/>
              <a:tailEnd/>
            </a:ln>
            <a:effectLst/>
          </p:spPr>
          <p:txBody>
            <a:bodyPr>
              <a:spAutoFit/>
            </a:bodyPr>
            <a:lstStyle/>
            <a:p>
              <a:pPr algn="ctr" eaLnBrk="1" hangingPunct="1"/>
              <a:r>
                <a:rPr lang="en-US" sz="1600" b="1" u="sng" dirty="0">
                  <a:latin typeface="Times New Roman" pitchFamily="18" charset="0"/>
                </a:rPr>
                <a:t>OTHER EXPENSES</a:t>
              </a:r>
            </a:p>
            <a:p>
              <a:pPr eaLnBrk="1" hangingPunct="1">
                <a:buFont typeface="Arial" pitchFamily="34" charset="0"/>
                <a:buChar char="•"/>
              </a:pPr>
              <a:r>
                <a:rPr lang="en-US" sz="1400" dirty="0">
                  <a:latin typeface="Times New Roman" pitchFamily="18" charset="0"/>
                </a:rPr>
                <a:t>Temporary employees, </a:t>
              </a:r>
            </a:p>
            <a:p>
              <a:pPr eaLnBrk="1" hangingPunct="1">
                <a:buFont typeface="Arial" pitchFamily="34" charset="0"/>
                <a:buChar char="•"/>
              </a:pPr>
              <a:r>
                <a:rPr lang="en-US" sz="1400" dirty="0">
                  <a:latin typeface="Times New Roman" pitchFamily="18" charset="0"/>
                </a:rPr>
                <a:t>Equipment Rental, </a:t>
              </a:r>
            </a:p>
            <a:p>
              <a:pPr eaLnBrk="1" hangingPunct="1">
                <a:buFont typeface="Arial" pitchFamily="34" charset="0"/>
                <a:buChar char="•"/>
              </a:pPr>
              <a:r>
                <a:rPr lang="en-US" sz="1400" dirty="0">
                  <a:latin typeface="Times New Roman" pitchFamily="18" charset="0"/>
                </a:rPr>
                <a:t>Overtime, </a:t>
              </a:r>
            </a:p>
            <a:p>
              <a:pPr eaLnBrk="1" hangingPunct="1">
                <a:buFont typeface="Arial" pitchFamily="34" charset="0"/>
                <a:buChar char="•"/>
              </a:pPr>
              <a:r>
                <a:rPr lang="en-US" sz="1400" dirty="0" smtClean="0">
                  <a:latin typeface="Times New Roman" pitchFamily="18" charset="0"/>
                </a:rPr>
                <a:t>Etc</a:t>
              </a:r>
              <a:r>
                <a:rPr lang="en-US" sz="1400" dirty="0">
                  <a:latin typeface="Times New Roman" pitchFamily="18" charset="0"/>
                </a:rPr>
                <a:t>.</a:t>
              </a:r>
            </a:p>
          </p:txBody>
        </p:sp>
        <p:sp>
          <p:nvSpPr>
            <p:cNvPr id="22540" name="Line 12"/>
            <p:cNvSpPr>
              <a:spLocks noChangeShapeType="1"/>
            </p:cNvSpPr>
            <p:nvPr/>
          </p:nvSpPr>
          <p:spPr bwMode="auto">
            <a:xfrm>
              <a:off x="2688" y="2784"/>
              <a:ext cx="0" cy="480"/>
            </a:xfrm>
            <a:prstGeom prst="line">
              <a:avLst/>
            </a:prstGeom>
            <a:noFill/>
            <a:ln w="38100">
              <a:solidFill>
                <a:schemeClr val="tx1"/>
              </a:solidFill>
              <a:round/>
              <a:headEnd/>
              <a:tailEnd type="triangle" w="med" len="med"/>
            </a:ln>
            <a:effectLst/>
          </p:spPr>
          <p:txBody>
            <a:bodyPr/>
            <a:lstStyle/>
            <a:p>
              <a:endParaRPr lang="en-US"/>
            </a:p>
          </p:txBody>
        </p:sp>
      </p:grpSp>
      <p:grpSp>
        <p:nvGrpSpPr>
          <p:cNvPr id="5" name="Group 23"/>
          <p:cNvGrpSpPr>
            <a:grpSpLocks/>
          </p:cNvGrpSpPr>
          <p:nvPr/>
        </p:nvGrpSpPr>
        <p:grpSpPr bwMode="auto">
          <a:xfrm>
            <a:off x="762000" y="3505203"/>
            <a:ext cx="2819400" cy="1200151"/>
            <a:chOff x="480" y="2400"/>
            <a:chExt cx="1776" cy="756"/>
          </a:xfrm>
        </p:grpSpPr>
        <p:sp>
          <p:nvSpPr>
            <p:cNvPr id="22534" name="Text Box 6"/>
            <p:cNvSpPr txBox="1">
              <a:spLocks noChangeArrowheads="1"/>
            </p:cNvSpPr>
            <p:nvPr/>
          </p:nvSpPr>
          <p:spPr bwMode="auto">
            <a:xfrm>
              <a:off x="480" y="2400"/>
              <a:ext cx="1632" cy="756"/>
            </a:xfrm>
            <a:prstGeom prst="rect">
              <a:avLst/>
            </a:prstGeom>
            <a:noFill/>
            <a:ln w="9525">
              <a:noFill/>
              <a:miter lim="800000"/>
              <a:headEnd/>
              <a:tailEnd/>
            </a:ln>
            <a:effectLst/>
          </p:spPr>
          <p:txBody>
            <a:bodyPr>
              <a:spAutoFit/>
            </a:bodyPr>
            <a:lstStyle/>
            <a:p>
              <a:pPr algn="ctr" eaLnBrk="1" hangingPunct="1"/>
              <a:r>
                <a:rPr lang="en-US" sz="1600" b="1" u="sng" dirty="0">
                  <a:latin typeface="Times New Roman" pitchFamily="18" charset="0"/>
                </a:rPr>
                <a:t>REPUTATION</a:t>
              </a:r>
            </a:p>
            <a:p>
              <a:pPr>
                <a:buFont typeface="Arial" pitchFamily="34" charset="0"/>
                <a:buChar char="•"/>
              </a:pPr>
              <a:r>
                <a:rPr lang="en-US" sz="1400" dirty="0">
                  <a:latin typeface="Times New Roman" pitchFamily="18" charset="0"/>
                </a:rPr>
                <a:t>Customers</a:t>
              </a:r>
            </a:p>
            <a:p>
              <a:pPr>
                <a:buFont typeface="Arial" pitchFamily="34" charset="0"/>
                <a:buChar char="•"/>
              </a:pPr>
              <a:r>
                <a:rPr lang="en-US" sz="1400" dirty="0">
                  <a:latin typeface="Times New Roman" pitchFamily="18" charset="0"/>
                </a:rPr>
                <a:t>Suppliers</a:t>
              </a:r>
            </a:p>
            <a:p>
              <a:pPr>
                <a:buFont typeface="Arial" pitchFamily="34" charset="0"/>
                <a:buChar char="•"/>
              </a:pPr>
              <a:r>
                <a:rPr lang="en-US" sz="1400" dirty="0" smtClean="0">
                  <a:latin typeface="Times New Roman" pitchFamily="18" charset="0"/>
                </a:rPr>
                <a:t>Business </a:t>
              </a:r>
              <a:r>
                <a:rPr lang="en-US" sz="1400" dirty="0">
                  <a:latin typeface="Times New Roman" pitchFamily="18" charset="0"/>
                </a:rPr>
                <a:t>Partners</a:t>
              </a:r>
            </a:p>
            <a:p>
              <a:pPr>
                <a:buFont typeface="Arial" pitchFamily="34" charset="0"/>
                <a:buChar char="•"/>
              </a:pPr>
              <a:r>
                <a:rPr lang="en-US" sz="1400" dirty="0">
                  <a:latin typeface="Times New Roman" pitchFamily="18" charset="0"/>
                </a:rPr>
                <a:t>Etc.</a:t>
              </a:r>
            </a:p>
          </p:txBody>
        </p:sp>
        <p:sp>
          <p:nvSpPr>
            <p:cNvPr id="22541" name="Line 13"/>
            <p:cNvSpPr>
              <a:spLocks noChangeShapeType="1"/>
            </p:cNvSpPr>
            <p:nvPr/>
          </p:nvSpPr>
          <p:spPr bwMode="auto">
            <a:xfrm flipH="1">
              <a:off x="1632" y="2592"/>
              <a:ext cx="624" cy="288"/>
            </a:xfrm>
            <a:prstGeom prst="line">
              <a:avLst/>
            </a:prstGeom>
            <a:noFill/>
            <a:ln w="38100">
              <a:solidFill>
                <a:schemeClr val="tx1"/>
              </a:solidFill>
              <a:round/>
              <a:headEnd/>
              <a:tailEnd type="triangle" w="med" len="med"/>
            </a:ln>
            <a:effectLst/>
          </p:spPr>
          <p:txBody>
            <a:bodyPr/>
            <a:lstStyle/>
            <a:p>
              <a:endParaRPr lang="en-US"/>
            </a:p>
          </p:txBody>
        </p:sp>
      </p:grpSp>
      <p:grpSp>
        <p:nvGrpSpPr>
          <p:cNvPr id="6" name="Group 24"/>
          <p:cNvGrpSpPr>
            <a:grpSpLocks/>
          </p:cNvGrpSpPr>
          <p:nvPr/>
        </p:nvGrpSpPr>
        <p:grpSpPr bwMode="auto">
          <a:xfrm>
            <a:off x="889000" y="1930400"/>
            <a:ext cx="2616200" cy="1193800"/>
            <a:chOff x="560" y="1408"/>
            <a:chExt cx="1648" cy="752"/>
          </a:xfrm>
        </p:grpSpPr>
        <p:sp>
          <p:nvSpPr>
            <p:cNvPr id="22533" name="Text Box 5"/>
            <p:cNvSpPr txBox="1">
              <a:spLocks noChangeArrowheads="1"/>
            </p:cNvSpPr>
            <p:nvPr/>
          </p:nvSpPr>
          <p:spPr bwMode="auto">
            <a:xfrm>
              <a:off x="560" y="1408"/>
              <a:ext cx="1488" cy="485"/>
            </a:xfrm>
            <a:prstGeom prst="rect">
              <a:avLst/>
            </a:prstGeom>
            <a:noFill/>
            <a:ln w="9525">
              <a:noFill/>
              <a:miter lim="800000"/>
              <a:headEnd/>
              <a:tailEnd/>
            </a:ln>
            <a:effectLst/>
          </p:spPr>
          <p:txBody>
            <a:bodyPr>
              <a:spAutoFit/>
            </a:bodyPr>
            <a:lstStyle/>
            <a:p>
              <a:pPr marL="173038" indent="-173038" algn="ctr" eaLnBrk="1" hangingPunct="1"/>
              <a:r>
                <a:rPr lang="en-US" sz="1600" b="1" u="sng" dirty="0">
                  <a:latin typeface="Times New Roman" pitchFamily="18" charset="0"/>
                </a:rPr>
                <a:t>PRODUCTIVITY</a:t>
              </a:r>
            </a:p>
            <a:p>
              <a:pPr marL="173038" indent="-173038" eaLnBrk="1" hangingPunct="1">
                <a:buFont typeface="Arial" pitchFamily="34" charset="0"/>
                <a:buChar char="•"/>
              </a:pPr>
              <a:r>
                <a:rPr lang="en-US" sz="1400" dirty="0">
                  <a:latin typeface="Times New Roman" pitchFamily="18" charset="0"/>
                </a:rPr>
                <a:t>Loss Of Productivity</a:t>
              </a:r>
            </a:p>
            <a:p>
              <a:pPr marL="173038" indent="-173038" eaLnBrk="1" hangingPunct="1">
                <a:buFont typeface="Arial" pitchFamily="34" charset="0"/>
                <a:buChar char="•"/>
              </a:pPr>
              <a:r>
                <a:rPr lang="en-US" sz="1400" dirty="0">
                  <a:latin typeface="Times New Roman" pitchFamily="18" charset="0"/>
                </a:rPr>
                <a:t>Employees </a:t>
              </a:r>
              <a:r>
                <a:rPr lang="en-US" sz="1400" dirty="0" smtClean="0">
                  <a:latin typeface="Times New Roman" pitchFamily="18" charset="0"/>
                </a:rPr>
                <a:t>Impacted</a:t>
              </a:r>
              <a:endParaRPr lang="en-US" sz="1400" dirty="0">
                <a:latin typeface="Times New Roman" pitchFamily="18" charset="0"/>
              </a:endParaRPr>
            </a:p>
          </p:txBody>
        </p:sp>
        <p:sp>
          <p:nvSpPr>
            <p:cNvPr id="22543" name="Line 15"/>
            <p:cNvSpPr>
              <a:spLocks noChangeShapeType="1"/>
            </p:cNvSpPr>
            <p:nvPr/>
          </p:nvSpPr>
          <p:spPr bwMode="auto">
            <a:xfrm flipH="1" flipV="1">
              <a:off x="1680" y="1872"/>
              <a:ext cx="528" cy="288"/>
            </a:xfrm>
            <a:prstGeom prst="line">
              <a:avLst/>
            </a:prstGeom>
            <a:noFill/>
            <a:ln w="38100">
              <a:solidFill>
                <a:schemeClr val="tx1"/>
              </a:solidFill>
              <a:round/>
              <a:headEnd/>
              <a:tailEnd type="triangle" w="med" len="med"/>
            </a:ln>
            <a:effectLst/>
          </p:spPr>
          <p:txBody>
            <a:bodyPr/>
            <a:lstStyle/>
            <a:p>
              <a:endParaRPr lang="en-US"/>
            </a:p>
          </p:txBody>
        </p:sp>
      </p:grpSp>
      <p:sp>
        <p:nvSpPr>
          <p:cNvPr id="22546" name="Text Box 18"/>
          <p:cNvSpPr txBox="1">
            <a:spLocks noChangeArrowheads="1"/>
          </p:cNvSpPr>
          <p:nvPr/>
        </p:nvSpPr>
        <p:spPr bwMode="auto">
          <a:xfrm>
            <a:off x="4175125" y="412750"/>
            <a:ext cx="184150" cy="366713"/>
          </a:xfrm>
          <a:prstGeom prst="rect">
            <a:avLst/>
          </a:prstGeom>
          <a:noFill/>
          <a:ln w="9525">
            <a:noFill/>
            <a:miter lim="800000"/>
            <a:headEnd/>
            <a:tailEnd/>
          </a:ln>
          <a:effectLst/>
        </p:spPr>
        <p:txBody>
          <a:bodyPr wrap="none">
            <a:spAutoFit/>
          </a:bodyPr>
          <a:lstStyle/>
          <a:p>
            <a:endParaRPr lang="en-CA"/>
          </a:p>
        </p:txBody>
      </p:sp>
      <p:grpSp>
        <p:nvGrpSpPr>
          <p:cNvPr id="7" name="Group 28"/>
          <p:cNvGrpSpPr>
            <a:grpSpLocks/>
          </p:cNvGrpSpPr>
          <p:nvPr/>
        </p:nvGrpSpPr>
        <p:grpSpPr bwMode="auto">
          <a:xfrm>
            <a:off x="3429001" y="1600200"/>
            <a:ext cx="2398713" cy="1219200"/>
            <a:chOff x="2160" y="1200"/>
            <a:chExt cx="1511" cy="768"/>
          </a:xfrm>
        </p:grpSpPr>
        <p:sp>
          <p:nvSpPr>
            <p:cNvPr id="22554" name="Text Box 26"/>
            <p:cNvSpPr txBox="1">
              <a:spLocks noChangeArrowheads="1"/>
            </p:cNvSpPr>
            <p:nvPr/>
          </p:nvSpPr>
          <p:spPr bwMode="auto">
            <a:xfrm>
              <a:off x="2160" y="1200"/>
              <a:ext cx="1511" cy="756"/>
            </a:xfrm>
            <a:prstGeom prst="rect">
              <a:avLst/>
            </a:prstGeom>
            <a:noFill/>
            <a:ln w="9525">
              <a:noFill/>
              <a:miter lim="800000"/>
              <a:headEnd/>
              <a:tailEnd/>
            </a:ln>
            <a:effectLst/>
          </p:spPr>
          <p:txBody>
            <a:bodyPr wrap="none">
              <a:spAutoFit/>
            </a:bodyPr>
            <a:lstStyle/>
            <a:p>
              <a:r>
                <a:rPr lang="en-US" sz="1600" b="1" u="sng" dirty="0">
                  <a:latin typeface="Times New Roman" pitchFamily="18" charset="0"/>
                </a:rPr>
                <a:t>LEGAL/REGULATORY</a:t>
              </a:r>
            </a:p>
            <a:p>
              <a:pPr eaLnBrk="1" hangingPunct="1">
                <a:buFont typeface="Arial" pitchFamily="34" charset="0"/>
                <a:buChar char="•"/>
              </a:pPr>
              <a:r>
                <a:rPr lang="en-US" sz="1400" dirty="0">
                  <a:latin typeface="Times New Roman" pitchFamily="18" charset="0"/>
                </a:rPr>
                <a:t>Contractual Requirements</a:t>
              </a:r>
            </a:p>
            <a:p>
              <a:pPr eaLnBrk="1" hangingPunct="1">
                <a:buFont typeface="Arial" pitchFamily="34" charset="0"/>
                <a:buChar char="•"/>
              </a:pPr>
              <a:r>
                <a:rPr lang="en-US" sz="1400" dirty="0">
                  <a:latin typeface="Times New Roman" pitchFamily="18" charset="0"/>
                </a:rPr>
                <a:t>SLAs</a:t>
              </a:r>
            </a:p>
            <a:p>
              <a:pPr eaLnBrk="1" hangingPunct="1">
                <a:buFont typeface="Arial" pitchFamily="34" charset="0"/>
                <a:buChar char="•"/>
              </a:pPr>
              <a:r>
                <a:rPr lang="en-US" sz="1400" dirty="0">
                  <a:latin typeface="Times New Roman" pitchFamily="18" charset="0"/>
                </a:rPr>
                <a:t>Regulatory Requirements</a:t>
              </a:r>
            </a:p>
            <a:p>
              <a:pPr eaLnBrk="1" hangingPunct="1">
                <a:buFont typeface="Wingdings" pitchFamily="2" charset="2"/>
                <a:buChar char="M"/>
              </a:pPr>
              <a:endParaRPr lang="en-US" sz="1400" dirty="0">
                <a:latin typeface="Times New Roman" pitchFamily="18" charset="0"/>
              </a:endParaRPr>
            </a:p>
          </p:txBody>
        </p:sp>
        <p:sp>
          <p:nvSpPr>
            <p:cNvPr id="22555" name="Line 27"/>
            <p:cNvSpPr>
              <a:spLocks noChangeShapeType="1"/>
            </p:cNvSpPr>
            <p:nvPr/>
          </p:nvSpPr>
          <p:spPr bwMode="auto">
            <a:xfrm>
              <a:off x="2784" y="1776"/>
              <a:ext cx="0" cy="192"/>
            </a:xfrm>
            <a:prstGeom prst="line">
              <a:avLst/>
            </a:prstGeom>
            <a:noFill/>
            <a:ln w="38100">
              <a:solidFill>
                <a:schemeClr val="tx1"/>
              </a:solidFill>
              <a:round/>
              <a:headEnd/>
              <a:tailEnd type="triangle" w="med" len="med"/>
            </a:ln>
            <a:effectLst/>
          </p:spPr>
          <p:txBody>
            <a:bodyPr/>
            <a:lstStyle/>
            <a:p>
              <a:endParaRPr lang="en-US"/>
            </a:p>
          </p:txBody>
        </p:sp>
      </p:grpSp>
      <p:sp>
        <p:nvSpPr>
          <p:cNvPr id="22558" name="Rectangle 30"/>
          <p:cNvSpPr>
            <a:spLocks noChangeArrowheads="1"/>
          </p:cNvSpPr>
          <p:nvPr/>
        </p:nvSpPr>
        <p:spPr bwMode="auto">
          <a:xfrm>
            <a:off x="457200" y="457200"/>
            <a:ext cx="8229600" cy="914400"/>
          </a:xfrm>
          <a:prstGeom prst="rect">
            <a:avLst/>
          </a:prstGeom>
          <a:noFill/>
          <a:ln w="9525">
            <a:noFill/>
            <a:miter lim="800000"/>
            <a:headEnd/>
            <a:tailEnd/>
          </a:ln>
          <a:effectLst/>
        </p:spPr>
        <p:txBody>
          <a:bodyPr anchor="ctr"/>
          <a:lstStyle/>
          <a:p>
            <a:pPr eaLnBrk="0" fontAlgn="base" hangingPunct="0">
              <a:spcBef>
                <a:spcPct val="0"/>
              </a:spcBef>
              <a:spcAft>
                <a:spcPct val="0"/>
              </a:spcAft>
            </a:pPr>
            <a:endParaRPr lang="en-US" sz="2400" b="1" dirty="0">
              <a:solidFill>
                <a:schemeClr val="folHlink"/>
              </a:solidFill>
              <a:latin typeface="+mj-lt"/>
              <a:ea typeface="+mj-ea"/>
              <a:cs typeface="+mj-cs"/>
            </a:endParaRPr>
          </a:p>
        </p:txBody>
      </p:sp>
      <p:grpSp>
        <p:nvGrpSpPr>
          <p:cNvPr id="8" name="Group 4"/>
          <p:cNvGrpSpPr>
            <a:grpSpLocks/>
          </p:cNvGrpSpPr>
          <p:nvPr/>
        </p:nvGrpSpPr>
        <p:grpSpPr bwMode="auto">
          <a:xfrm>
            <a:off x="3810000" y="2667000"/>
            <a:ext cx="990600" cy="1600200"/>
            <a:chOff x="3540" y="2100"/>
            <a:chExt cx="2256" cy="1818"/>
          </a:xfrm>
        </p:grpSpPr>
        <p:sp>
          <p:nvSpPr>
            <p:cNvPr id="26" name="Freeform 5"/>
            <p:cNvSpPr>
              <a:spLocks/>
            </p:cNvSpPr>
            <p:nvPr/>
          </p:nvSpPr>
          <p:spPr bwMode="auto">
            <a:xfrm>
              <a:off x="5208" y="2230"/>
              <a:ext cx="346" cy="467"/>
            </a:xfrm>
            <a:custGeom>
              <a:avLst/>
              <a:gdLst/>
              <a:ahLst/>
              <a:cxnLst>
                <a:cxn ang="0">
                  <a:pos x="164" y="124"/>
                </a:cxn>
                <a:cxn ang="0">
                  <a:pos x="77" y="0"/>
                </a:cxn>
                <a:cxn ang="0">
                  <a:pos x="0" y="71"/>
                </a:cxn>
                <a:cxn ang="0">
                  <a:pos x="148" y="307"/>
                </a:cxn>
                <a:cxn ang="0">
                  <a:pos x="239" y="466"/>
                </a:cxn>
                <a:cxn ang="0">
                  <a:pos x="345" y="379"/>
                </a:cxn>
                <a:cxn ang="0">
                  <a:pos x="164" y="124"/>
                </a:cxn>
                <a:cxn ang="0">
                  <a:pos x="164" y="124"/>
                </a:cxn>
              </a:cxnLst>
              <a:rect l="0" t="0" r="r" b="b"/>
              <a:pathLst>
                <a:path w="346" h="467">
                  <a:moveTo>
                    <a:pt x="164" y="124"/>
                  </a:moveTo>
                  <a:lnTo>
                    <a:pt x="77" y="0"/>
                  </a:lnTo>
                  <a:lnTo>
                    <a:pt x="0" y="71"/>
                  </a:lnTo>
                  <a:lnTo>
                    <a:pt x="148" y="307"/>
                  </a:lnTo>
                  <a:lnTo>
                    <a:pt x="239" y="466"/>
                  </a:lnTo>
                  <a:lnTo>
                    <a:pt x="345" y="379"/>
                  </a:lnTo>
                  <a:lnTo>
                    <a:pt x="164" y="124"/>
                  </a:lnTo>
                  <a:lnTo>
                    <a:pt x="164" y="124"/>
                  </a:lnTo>
                </a:path>
              </a:pathLst>
            </a:custGeom>
            <a:solidFill>
              <a:srgbClr val="FFFF00"/>
            </a:solidFill>
            <a:ln w="9525" cap="flat" cmpd="sng">
              <a:solidFill>
                <a:srgbClr val="FFFF00"/>
              </a:solidFill>
              <a:prstDash val="solid"/>
              <a:round/>
              <a:headEnd type="none" w="med" len="med"/>
              <a:tailEnd type="none" w="med" len="med"/>
            </a:ln>
            <a:effectLst/>
          </p:spPr>
          <p:txBody>
            <a:bodyPr/>
            <a:lstStyle/>
            <a:p>
              <a:endParaRPr lang="en-US"/>
            </a:p>
          </p:txBody>
        </p:sp>
        <p:sp>
          <p:nvSpPr>
            <p:cNvPr id="27" name="Freeform 6"/>
            <p:cNvSpPr>
              <a:spLocks/>
            </p:cNvSpPr>
            <p:nvPr/>
          </p:nvSpPr>
          <p:spPr bwMode="auto">
            <a:xfrm>
              <a:off x="4532" y="2263"/>
              <a:ext cx="436" cy="701"/>
            </a:xfrm>
            <a:custGeom>
              <a:avLst/>
              <a:gdLst/>
              <a:ahLst/>
              <a:cxnLst>
                <a:cxn ang="0">
                  <a:pos x="268" y="0"/>
                </a:cxn>
                <a:cxn ang="0">
                  <a:pos x="160" y="53"/>
                </a:cxn>
                <a:cxn ang="0">
                  <a:pos x="122" y="38"/>
                </a:cxn>
                <a:cxn ang="0">
                  <a:pos x="140" y="66"/>
                </a:cxn>
                <a:cxn ang="0">
                  <a:pos x="86" y="78"/>
                </a:cxn>
                <a:cxn ang="0">
                  <a:pos x="122" y="97"/>
                </a:cxn>
                <a:cxn ang="0">
                  <a:pos x="9" y="151"/>
                </a:cxn>
                <a:cxn ang="0">
                  <a:pos x="54" y="163"/>
                </a:cxn>
                <a:cxn ang="0">
                  <a:pos x="29" y="222"/>
                </a:cxn>
                <a:cxn ang="0">
                  <a:pos x="80" y="243"/>
                </a:cxn>
                <a:cxn ang="0">
                  <a:pos x="132" y="301"/>
                </a:cxn>
                <a:cxn ang="0">
                  <a:pos x="102" y="367"/>
                </a:cxn>
                <a:cxn ang="0">
                  <a:pos x="29" y="372"/>
                </a:cxn>
                <a:cxn ang="0">
                  <a:pos x="0" y="490"/>
                </a:cxn>
                <a:cxn ang="0">
                  <a:pos x="9" y="634"/>
                </a:cxn>
                <a:cxn ang="0">
                  <a:pos x="39" y="700"/>
                </a:cxn>
                <a:cxn ang="0">
                  <a:pos x="160" y="555"/>
                </a:cxn>
                <a:cxn ang="0">
                  <a:pos x="282" y="451"/>
                </a:cxn>
                <a:cxn ang="0">
                  <a:pos x="344" y="424"/>
                </a:cxn>
                <a:cxn ang="0">
                  <a:pos x="354" y="367"/>
                </a:cxn>
                <a:cxn ang="0">
                  <a:pos x="419" y="301"/>
                </a:cxn>
                <a:cxn ang="0">
                  <a:pos x="435" y="177"/>
                </a:cxn>
                <a:cxn ang="0">
                  <a:pos x="379" y="189"/>
                </a:cxn>
                <a:cxn ang="0">
                  <a:pos x="318" y="19"/>
                </a:cxn>
                <a:cxn ang="0">
                  <a:pos x="268" y="0"/>
                </a:cxn>
                <a:cxn ang="0">
                  <a:pos x="268" y="0"/>
                </a:cxn>
              </a:cxnLst>
              <a:rect l="0" t="0" r="r" b="b"/>
              <a:pathLst>
                <a:path w="436" h="701">
                  <a:moveTo>
                    <a:pt x="268" y="0"/>
                  </a:moveTo>
                  <a:lnTo>
                    <a:pt x="160" y="53"/>
                  </a:lnTo>
                  <a:lnTo>
                    <a:pt x="122" y="38"/>
                  </a:lnTo>
                  <a:lnTo>
                    <a:pt x="140" y="66"/>
                  </a:lnTo>
                  <a:lnTo>
                    <a:pt x="86" y="78"/>
                  </a:lnTo>
                  <a:lnTo>
                    <a:pt x="122" y="97"/>
                  </a:lnTo>
                  <a:lnTo>
                    <a:pt x="9" y="151"/>
                  </a:lnTo>
                  <a:lnTo>
                    <a:pt x="54" y="163"/>
                  </a:lnTo>
                  <a:lnTo>
                    <a:pt x="29" y="222"/>
                  </a:lnTo>
                  <a:lnTo>
                    <a:pt x="80" y="243"/>
                  </a:lnTo>
                  <a:lnTo>
                    <a:pt x="132" y="301"/>
                  </a:lnTo>
                  <a:lnTo>
                    <a:pt x="102" y="367"/>
                  </a:lnTo>
                  <a:lnTo>
                    <a:pt x="29" y="372"/>
                  </a:lnTo>
                  <a:lnTo>
                    <a:pt x="0" y="490"/>
                  </a:lnTo>
                  <a:lnTo>
                    <a:pt x="9" y="634"/>
                  </a:lnTo>
                  <a:lnTo>
                    <a:pt x="39" y="700"/>
                  </a:lnTo>
                  <a:lnTo>
                    <a:pt x="160" y="555"/>
                  </a:lnTo>
                  <a:lnTo>
                    <a:pt x="282" y="451"/>
                  </a:lnTo>
                  <a:lnTo>
                    <a:pt x="344" y="424"/>
                  </a:lnTo>
                  <a:lnTo>
                    <a:pt x="354" y="367"/>
                  </a:lnTo>
                  <a:lnTo>
                    <a:pt x="419" y="301"/>
                  </a:lnTo>
                  <a:lnTo>
                    <a:pt x="435" y="177"/>
                  </a:lnTo>
                  <a:lnTo>
                    <a:pt x="379" y="189"/>
                  </a:lnTo>
                  <a:lnTo>
                    <a:pt x="318" y="19"/>
                  </a:lnTo>
                  <a:lnTo>
                    <a:pt x="268" y="0"/>
                  </a:lnTo>
                  <a:lnTo>
                    <a:pt x="268" y="0"/>
                  </a:lnTo>
                </a:path>
              </a:pathLst>
            </a:custGeom>
            <a:solidFill>
              <a:srgbClr val="FFC281"/>
            </a:solidFill>
            <a:ln w="9525" cap="flat" cmpd="sng">
              <a:solidFill>
                <a:srgbClr val="FFC281"/>
              </a:solidFill>
              <a:prstDash val="solid"/>
              <a:round/>
              <a:headEnd type="none" w="med" len="med"/>
              <a:tailEnd type="none" w="med" len="med"/>
            </a:ln>
            <a:effectLst/>
          </p:spPr>
          <p:txBody>
            <a:bodyPr/>
            <a:lstStyle/>
            <a:p>
              <a:endParaRPr lang="en-US"/>
            </a:p>
          </p:txBody>
        </p:sp>
        <p:sp>
          <p:nvSpPr>
            <p:cNvPr id="28" name="Freeform 7"/>
            <p:cNvSpPr>
              <a:spLocks/>
            </p:cNvSpPr>
            <p:nvPr/>
          </p:nvSpPr>
          <p:spPr bwMode="auto">
            <a:xfrm>
              <a:off x="4055" y="2316"/>
              <a:ext cx="264" cy="340"/>
            </a:xfrm>
            <a:custGeom>
              <a:avLst/>
              <a:gdLst/>
              <a:ahLst/>
              <a:cxnLst>
                <a:cxn ang="0">
                  <a:pos x="259" y="177"/>
                </a:cxn>
                <a:cxn ang="0">
                  <a:pos x="263" y="79"/>
                </a:cxn>
                <a:cxn ang="0">
                  <a:pos x="178" y="64"/>
                </a:cxn>
                <a:cxn ang="0">
                  <a:pos x="148" y="0"/>
                </a:cxn>
                <a:cxn ang="0">
                  <a:pos x="77" y="44"/>
                </a:cxn>
                <a:cxn ang="0">
                  <a:pos x="83" y="72"/>
                </a:cxn>
                <a:cxn ang="0">
                  <a:pos x="31" y="84"/>
                </a:cxn>
                <a:cxn ang="0">
                  <a:pos x="16" y="124"/>
                </a:cxn>
                <a:cxn ang="0">
                  <a:pos x="56" y="149"/>
                </a:cxn>
                <a:cxn ang="0">
                  <a:pos x="0" y="163"/>
                </a:cxn>
                <a:cxn ang="0">
                  <a:pos x="16" y="215"/>
                </a:cxn>
                <a:cxn ang="0">
                  <a:pos x="0" y="248"/>
                </a:cxn>
                <a:cxn ang="0">
                  <a:pos x="35" y="306"/>
                </a:cxn>
                <a:cxn ang="0">
                  <a:pos x="67" y="285"/>
                </a:cxn>
                <a:cxn ang="0">
                  <a:pos x="86" y="339"/>
                </a:cxn>
                <a:cxn ang="0">
                  <a:pos x="259" y="177"/>
                </a:cxn>
                <a:cxn ang="0">
                  <a:pos x="259" y="177"/>
                </a:cxn>
              </a:cxnLst>
              <a:rect l="0" t="0" r="r" b="b"/>
              <a:pathLst>
                <a:path w="264" h="340">
                  <a:moveTo>
                    <a:pt x="259" y="177"/>
                  </a:moveTo>
                  <a:lnTo>
                    <a:pt x="263" y="79"/>
                  </a:lnTo>
                  <a:lnTo>
                    <a:pt x="178" y="64"/>
                  </a:lnTo>
                  <a:lnTo>
                    <a:pt x="148" y="0"/>
                  </a:lnTo>
                  <a:lnTo>
                    <a:pt x="77" y="44"/>
                  </a:lnTo>
                  <a:lnTo>
                    <a:pt x="83" y="72"/>
                  </a:lnTo>
                  <a:lnTo>
                    <a:pt x="31" y="84"/>
                  </a:lnTo>
                  <a:lnTo>
                    <a:pt x="16" y="124"/>
                  </a:lnTo>
                  <a:lnTo>
                    <a:pt x="56" y="149"/>
                  </a:lnTo>
                  <a:lnTo>
                    <a:pt x="0" y="163"/>
                  </a:lnTo>
                  <a:lnTo>
                    <a:pt x="16" y="215"/>
                  </a:lnTo>
                  <a:lnTo>
                    <a:pt x="0" y="248"/>
                  </a:lnTo>
                  <a:lnTo>
                    <a:pt x="35" y="306"/>
                  </a:lnTo>
                  <a:lnTo>
                    <a:pt x="67" y="285"/>
                  </a:lnTo>
                  <a:lnTo>
                    <a:pt x="86" y="339"/>
                  </a:lnTo>
                  <a:lnTo>
                    <a:pt x="259" y="177"/>
                  </a:lnTo>
                  <a:lnTo>
                    <a:pt x="259" y="177"/>
                  </a:lnTo>
                </a:path>
              </a:pathLst>
            </a:custGeom>
            <a:solidFill>
              <a:srgbClr val="FFC281"/>
            </a:solidFill>
            <a:ln w="9525" cap="flat" cmpd="sng">
              <a:solidFill>
                <a:srgbClr val="FFC281"/>
              </a:solidFill>
              <a:prstDash val="solid"/>
              <a:round/>
              <a:headEnd type="none" w="med" len="med"/>
              <a:tailEnd type="none" w="med" len="med"/>
            </a:ln>
            <a:effectLst/>
          </p:spPr>
          <p:txBody>
            <a:bodyPr/>
            <a:lstStyle/>
            <a:p>
              <a:endParaRPr lang="en-US"/>
            </a:p>
          </p:txBody>
        </p:sp>
        <p:sp>
          <p:nvSpPr>
            <p:cNvPr id="29" name="Freeform 8"/>
            <p:cNvSpPr>
              <a:spLocks/>
            </p:cNvSpPr>
            <p:nvPr/>
          </p:nvSpPr>
          <p:spPr bwMode="auto">
            <a:xfrm>
              <a:off x="5215" y="2316"/>
              <a:ext cx="380" cy="381"/>
            </a:xfrm>
            <a:custGeom>
              <a:avLst/>
              <a:gdLst/>
              <a:ahLst/>
              <a:cxnLst>
                <a:cxn ang="0">
                  <a:pos x="0" y="190"/>
                </a:cxn>
                <a:cxn ang="0">
                  <a:pos x="21" y="64"/>
                </a:cxn>
                <a:cxn ang="0">
                  <a:pos x="141" y="58"/>
                </a:cxn>
                <a:cxn ang="0">
                  <a:pos x="198" y="0"/>
                </a:cxn>
                <a:cxn ang="0">
                  <a:pos x="222" y="51"/>
                </a:cxn>
                <a:cxn ang="0">
                  <a:pos x="202" y="91"/>
                </a:cxn>
                <a:cxn ang="0">
                  <a:pos x="293" y="79"/>
                </a:cxn>
                <a:cxn ang="0">
                  <a:pos x="314" y="221"/>
                </a:cxn>
                <a:cxn ang="0">
                  <a:pos x="379" y="248"/>
                </a:cxn>
                <a:cxn ang="0">
                  <a:pos x="349" y="306"/>
                </a:cxn>
                <a:cxn ang="0">
                  <a:pos x="287" y="228"/>
                </a:cxn>
                <a:cxn ang="0">
                  <a:pos x="192" y="248"/>
                </a:cxn>
                <a:cxn ang="0">
                  <a:pos x="157" y="202"/>
                </a:cxn>
                <a:cxn ang="0">
                  <a:pos x="198" y="190"/>
                </a:cxn>
                <a:cxn ang="0">
                  <a:pos x="186" y="124"/>
                </a:cxn>
                <a:cxn ang="0">
                  <a:pos x="141" y="177"/>
                </a:cxn>
                <a:cxn ang="0">
                  <a:pos x="100" y="156"/>
                </a:cxn>
                <a:cxn ang="0">
                  <a:pos x="213" y="319"/>
                </a:cxn>
                <a:cxn ang="0">
                  <a:pos x="144" y="380"/>
                </a:cxn>
                <a:cxn ang="0">
                  <a:pos x="0" y="190"/>
                </a:cxn>
                <a:cxn ang="0">
                  <a:pos x="0" y="190"/>
                </a:cxn>
              </a:cxnLst>
              <a:rect l="0" t="0" r="r" b="b"/>
              <a:pathLst>
                <a:path w="380" h="381">
                  <a:moveTo>
                    <a:pt x="0" y="190"/>
                  </a:moveTo>
                  <a:lnTo>
                    <a:pt x="21" y="64"/>
                  </a:lnTo>
                  <a:lnTo>
                    <a:pt x="141" y="58"/>
                  </a:lnTo>
                  <a:lnTo>
                    <a:pt x="198" y="0"/>
                  </a:lnTo>
                  <a:lnTo>
                    <a:pt x="222" y="51"/>
                  </a:lnTo>
                  <a:lnTo>
                    <a:pt x="202" y="91"/>
                  </a:lnTo>
                  <a:lnTo>
                    <a:pt x="293" y="79"/>
                  </a:lnTo>
                  <a:lnTo>
                    <a:pt x="314" y="221"/>
                  </a:lnTo>
                  <a:lnTo>
                    <a:pt x="379" y="248"/>
                  </a:lnTo>
                  <a:lnTo>
                    <a:pt x="349" y="306"/>
                  </a:lnTo>
                  <a:lnTo>
                    <a:pt x="287" y="228"/>
                  </a:lnTo>
                  <a:lnTo>
                    <a:pt x="192" y="248"/>
                  </a:lnTo>
                  <a:lnTo>
                    <a:pt x="157" y="202"/>
                  </a:lnTo>
                  <a:lnTo>
                    <a:pt x="198" y="190"/>
                  </a:lnTo>
                  <a:lnTo>
                    <a:pt x="186" y="124"/>
                  </a:lnTo>
                  <a:lnTo>
                    <a:pt x="141" y="177"/>
                  </a:lnTo>
                  <a:lnTo>
                    <a:pt x="100" y="156"/>
                  </a:lnTo>
                  <a:lnTo>
                    <a:pt x="213" y="319"/>
                  </a:lnTo>
                  <a:lnTo>
                    <a:pt x="144" y="380"/>
                  </a:lnTo>
                  <a:lnTo>
                    <a:pt x="0" y="190"/>
                  </a:lnTo>
                  <a:lnTo>
                    <a:pt x="0" y="190"/>
                  </a:lnTo>
                </a:path>
              </a:pathLst>
            </a:custGeom>
            <a:solidFill>
              <a:srgbClr val="FFC281"/>
            </a:solidFill>
            <a:ln w="9525" cap="flat" cmpd="sng">
              <a:solidFill>
                <a:srgbClr val="FFC281"/>
              </a:solidFill>
              <a:prstDash val="solid"/>
              <a:round/>
              <a:headEnd type="none" w="med" len="med"/>
              <a:tailEnd type="none" w="med" len="med"/>
            </a:ln>
            <a:effectLst/>
          </p:spPr>
          <p:txBody>
            <a:bodyPr/>
            <a:lstStyle/>
            <a:p>
              <a:endParaRPr lang="en-US"/>
            </a:p>
          </p:txBody>
        </p:sp>
        <p:sp>
          <p:nvSpPr>
            <p:cNvPr id="30" name="Freeform 9"/>
            <p:cNvSpPr>
              <a:spLocks/>
            </p:cNvSpPr>
            <p:nvPr/>
          </p:nvSpPr>
          <p:spPr bwMode="auto">
            <a:xfrm>
              <a:off x="4602" y="2472"/>
              <a:ext cx="223" cy="106"/>
            </a:xfrm>
            <a:custGeom>
              <a:avLst/>
              <a:gdLst/>
              <a:ahLst/>
              <a:cxnLst>
                <a:cxn ang="0">
                  <a:pos x="21" y="7"/>
                </a:cxn>
                <a:cxn ang="0">
                  <a:pos x="0" y="92"/>
                </a:cxn>
                <a:cxn ang="0">
                  <a:pos x="66" y="78"/>
                </a:cxn>
                <a:cxn ang="0">
                  <a:pos x="136" y="85"/>
                </a:cxn>
                <a:cxn ang="0">
                  <a:pos x="202" y="105"/>
                </a:cxn>
                <a:cxn ang="0">
                  <a:pos x="222" y="21"/>
                </a:cxn>
                <a:cxn ang="0">
                  <a:pos x="176" y="0"/>
                </a:cxn>
                <a:cxn ang="0">
                  <a:pos x="81" y="0"/>
                </a:cxn>
                <a:cxn ang="0">
                  <a:pos x="21" y="7"/>
                </a:cxn>
                <a:cxn ang="0">
                  <a:pos x="21" y="7"/>
                </a:cxn>
              </a:cxnLst>
              <a:rect l="0" t="0" r="r" b="b"/>
              <a:pathLst>
                <a:path w="223" h="106">
                  <a:moveTo>
                    <a:pt x="21" y="7"/>
                  </a:moveTo>
                  <a:lnTo>
                    <a:pt x="0" y="92"/>
                  </a:lnTo>
                  <a:lnTo>
                    <a:pt x="66" y="78"/>
                  </a:lnTo>
                  <a:lnTo>
                    <a:pt x="136" y="85"/>
                  </a:lnTo>
                  <a:lnTo>
                    <a:pt x="202" y="105"/>
                  </a:lnTo>
                  <a:lnTo>
                    <a:pt x="222" y="21"/>
                  </a:lnTo>
                  <a:lnTo>
                    <a:pt x="176" y="0"/>
                  </a:lnTo>
                  <a:lnTo>
                    <a:pt x="81" y="0"/>
                  </a:lnTo>
                  <a:lnTo>
                    <a:pt x="21" y="7"/>
                  </a:lnTo>
                  <a:lnTo>
                    <a:pt x="21" y="7"/>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1" name="Freeform 10"/>
            <p:cNvSpPr>
              <a:spLocks/>
            </p:cNvSpPr>
            <p:nvPr/>
          </p:nvSpPr>
          <p:spPr bwMode="auto">
            <a:xfrm>
              <a:off x="5163" y="2164"/>
              <a:ext cx="133" cy="159"/>
            </a:xfrm>
            <a:custGeom>
              <a:avLst/>
              <a:gdLst/>
              <a:ahLst/>
              <a:cxnLst>
                <a:cxn ang="0">
                  <a:pos x="0" y="0"/>
                </a:cxn>
                <a:cxn ang="0">
                  <a:pos x="132" y="72"/>
                </a:cxn>
                <a:cxn ang="0">
                  <a:pos x="117" y="124"/>
                </a:cxn>
                <a:cxn ang="0">
                  <a:pos x="73" y="118"/>
                </a:cxn>
                <a:cxn ang="0">
                  <a:pos x="73" y="158"/>
                </a:cxn>
                <a:cxn ang="0">
                  <a:pos x="45" y="131"/>
                </a:cxn>
                <a:cxn ang="0">
                  <a:pos x="6" y="33"/>
                </a:cxn>
                <a:cxn ang="0">
                  <a:pos x="0" y="0"/>
                </a:cxn>
                <a:cxn ang="0">
                  <a:pos x="0" y="0"/>
                </a:cxn>
              </a:cxnLst>
              <a:rect l="0" t="0" r="r" b="b"/>
              <a:pathLst>
                <a:path w="133" h="159">
                  <a:moveTo>
                    <a:pt x="0" y="0"/>
                  </a:moveTo>
                  <a:lnTo>
                    <a:pt x="132" y="72"/>
                  </a:lnTo>
                  <a:lnTo>
                    <a:pt x="117" y="124"/>
                  </a:lnTo>
                  <a:lnTo>
                    <a:pt x="73" y="118"/>
                  </a:lnTo>
                  <a:lnTo>
                    <a:pt x="73" y="158"/>
                  </a:lnTo>
                  <a:lnTo>
                    <a:pt x="45" y="131"/>
                  </a:lnTo>
                  <a:lnTo>
                    <a:pt x="6" y="33"/>
                  </a:lnTo>
                  <a:lnTo>
                    <a:pt x="0" y="0"/>
                  </a:lnTo>
                  <a:lnTo>
                    <a:pt x="0" y="0"/>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2" name="Freeform 11"/>
            <p:cNvSpPr>
              <a:spLocks/>
            </p:cNvSpPr>
            <p:nvPr/>
          </p:nvSpPr>
          <p:spPr bwMode="auto">
            <a:xfrm>
              <a:off x="3540" y="2348"/>
              <a:ext cx="632" cy="883"/>
            </a:xfrm>
            <a:custGeom>
              <a:avLst/>
              <a:gdLst/>
              <a:ahLst/>
              <a:cxnLst>
                <a:cxn ang="0">
                  <a:pos x="431" y="6"/>
                </a:cxn>
                <a:cxn ang="0">
                  <a:pos x="476" y="261"/>
                </a:cxn>
                <a:cxn ang="0">
                  <a:pos x="631" y="510"/>
                </a:cxn>
                <a:cxn ang="0">
                  <a:pos x="531" y="589"/>
                </a:cxn>
                <a:cxn ang="0">
                  <a:pos x="441" y="824"/>
                </a:cxn>
                <a:cxn ang="0">
                  <a:pos x="431" y="882"/>
                </a:cxn>
                <a:cxn ang="0">
                  <a:pos x="147" y="751"/>
                </a:cxn>
                <a:cxn ang="0">
                  <a:pos x="0" y="602"/>
                </a:cxn>
                <a:cxn ang="0">
                  <a:pos x="181" y="392"/>
                </a:cxn>
                <a:cxn ang="0">
                  <a:pos x="132" y="209"/>
                </a:cxn>
                <a:cxn ang="0">
                  <a:pos x="420" y="0"/>
                </a:cxn>
                <a:cxn ang="0">
                  <a:pos x="431" y="6"/>
                </a:cxn>
                <a:cxn ang="0">
                  <a:pos x="431" y="6"/>
                </a:cxn>
              </a:cxnLst>
              <a:rect l="0" t="0" r="r" b="b"/>
              <a:pathLst>
                <a:path w="632" h="883">
                  <a:moveTo>
                    <a:pt x="431" y="6"/>
                  </a:moveTo>
                  <a:lnTo>
                    <a:pt x="476" y="261"/>
                  </a:lnTo>
                  <a:lnTo>
                    <a:pt x="631" y="510"/>
                  </a:lnTo>
                  <a:lnTo>
                    <a:pt x="531" y="589"/>
                  </a:lnTo>
                  <a:lnTo>
                    <a:pt x="441" y="824"/>
                  </a:lnTo>
                  <a:lnTo>
                    <a:pt x="431" y="882"/>
                  </a:lnTo>
                  <a:lnTo>
                    <a:pt x="147" y="751"/>
                  </a:lnTo>
                  <a:lnTo>
                    <a:pt x="0" y="602"/>
                  </a:lnTo>
                  <a:lnTo>
                    <a:pt x="181" y="392"/>
                  </a:lnTo>
                  <a:lnTo>
                    <a:pt x="132" y="209"/>
                  </a:lnTo>
                  <a:lnTo>
                    <a:pt x="420" y="0"/>
                  </a:lnTo>
                  <a:lnTo>
                    <a:pt x="431" y="6"/>
                  </a:lnTo>
                  <a:lnTo>
                    <a:pt x="431" y="6"/>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3" name="Freeform 12"/>
            <p:cNvSpPr>
              <a:spLocks/>
            </p:cNvSpPr>
            <p:nvPr/>
          </p:nvSpPr>
          <p:spPr bwMode="auto">
            <a:xfrm>
              <a:off x="4329" y="2635"/>
              <a:ext cx="566" cy="465"/>
            </a:xfrm>
            <a:custGeom>
              <a:avLst/>
              <a:gdLst/>
              <a:ahLst/>
              <a:cxnLst>
                <a:cxn ang="0">
                  <a:pos x="418" y="139"/>
                </a:cxn>
                <a:cxn ang="0">
                  <a:pos x="273" y="281"/>
                </a:cxn>
                <a:cxn ang="0">
                  <a:pos x="229" y="321"/>
                </a:cxn>
                <a:cxn ang="0">
                  <a:pos x="197" y="151"/>
                </a:cxn>
                <a:cxn ang="0">
                  <a:pos x="229" y="0"/>
                </a:cxn>
                <a:cxn ang="0">
                  <a:pos x="162" y="68"/>
                </a:cxn>
                <a:cxn ang="0">
                  <a:pos x="31" y="315"/>
                </a:cxn>
                <a:cxn ang="0">
                  <a:pos x="0" y="464"/>
                </a:cxn>
                <a:cxn ang="0">
                  <a:pos x="557" y="464"/>
                </a:cxn>
                <a:cxn ang="0">
                  <a:pos x="565" y="34"/>
                </a:cxn>
                <a:cxn ang="0">
                  <a:pos x="418" y="139"/>
                </a:cxn>
                <a:cxn ang="0">
                  <a:pos x="418" y="139"/>
                </a:cxn>
              </a:cxnLst>
              <a:rect l="0" t="0" r="r" b="b"/>
              <a:pathLst>
                <a:path w="566" h="465">
                  <a:moveTo>
                    <a:pt x="418" y="139"/>
                  </a:moveTo>
                  <a:lnTo>
                    <a:pt x="273" y="281"/>
                  </a:lnTo>
                  <a:lnTo>
                    <a:pt x="229" y="321"/>
                  </a:lnTo>
                  <a:lnTo>
                    <a:pt x="197" y="151"/>
                  </a:lnTo>
                  <a:lnTo>
                    <a:pt x="229" y="0"/>
                  </a:lnTo>
                  <a:lnTo>
                    <a:pt x="162" y="68"/>
                  </a:lnTo>
                  <a:lnTo>
                    <a:pt x="31" y="315"/>
                  </a:lnTo>
                  <a:lnTo>
                    <a:pt x="0" y="464"/>
                  </a:lnTo>
                  <a:lnTo>
                    <a:pt x="557" y="464"/>
                  </a:lnTo>
                  <a:lnTo>
                    <a:pt x="565" y="34"/>
                  </a:lnTo>
                  <a:lnTo>
                    <a:pt x="418" y="139"/>
                  </a:lnTo>
                  <a:lnTo>
                    <a:pt x="418" y="139"/>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4" name="Freeform 13"/>
            <p:cNvSpPr>
              <a:spLocks/>
            </p:cNvSpPr>
            <p:nvPr/>
          </p:nvSpPr>
          <p:spPr bwMode="auto">
            <a:xfrm>
              <a:off x="4126" y="2493"/>
              <a:ext cx="255" cy="261"/>
            </a:xfrm>
            <a:custGeom>
              <a:avLst/>
              <a:gdLst/>
              <a:ahLst/>
              <a:cxnLst>
                <a:cxn ang="0">
                  <a:pos x="178" y="0"/>
                </a:cxn>
                <a:cxn ang="0">
                  <a:pos x="254" y="31"/>
                </a:cxn>
                <a:cxn ang="0">
                  <a:pos x="86" y="260"/>
                </a:cxn>
                <a:cxn ang="0">
                  <a:pos x="0" y="176"/>
                </a:cxn>
                <a:cxn ang="0">
                  <a:pos x="178" y="0"/>
                </a:cxn>
                <a:cxn ang="0">
                  <a:pos x="178" y="0"/>
                </a:cxn>
              </a:cxnLst>
              <a:rect l="0" t="0" r="r" b="b"/>
              <a:pathLst>
                <a:path w="255" h="261">
                  <a:moveTo>
                    <a:pt x="178" y="0"/>
                  </a:moveTo>
                  <a:lnTo>
                    <a:pt x="254" y="31"/>
                  </a:lnTo>
                  <a:lnTo>
                    <a:pt x="86" y="260"/>
                  </a:lnTo>
                  <a:lnTo>
                    <a:pt x="0" y="176"/>
                  </a:lnTo>
                  <a:lnTo>
                    <a:pt x="178" y="0"/>
                  </a:lnTo>
                  <a:lnTo>
                    <a:pt x="178" y="0"/>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5" name="Freeform 14"/>
            <p:cNvSpPr>
              <a:spLocks/>
            </p:cNvSpPr>
            <p:nvPr/>
          </p:nvSpPr>
          <p:spPr bwMode="auto">
            <a:xfrm>
              <a:off x="5174" y="2506"/>
              <a:ext cx="207" cy="269"/>
            </a:xfrm>
            <a:custGeom>
              <a:avLst/>
              <a:gdLst/>
              <a:ahLst/>
              <a:cxnLst>
                <a:cxn ang="0">
                  <a:pos x="54" y="0"/>
                </a:cxn>
                <a:cxn ang="0">
                  <a:pos x="0" y="58"/>
                </a:cxn>
                <a:cxn ang="0">
                  <a:pos x="127" y="268"/>
                </a:cxn>
                <a:cxn ang="0">
                  <a:pos x="206" y="208"/>
                </a:cxn>
                <a:cxn ang="0">
                  <a:pos x="54" y="0"/>
                </a:cxn>
                <a:cxn ang="0">
                  <a:pos x="54" y="0"/>
                </a:cxn>
              </a:cxnLst>
              <a:rect l="0" t="0" r="r" b="b"/>
              <a:pathLst>
                <a:path w="207" h="269">
                  <a:moveTo>
                    <a:pt x="54" y="0"/>
                  </a:moveTo>
                  <a:lnTo>
                    <a:pt x="0" y="58"/>
                  </a:lnTo>
                  <a:lnTo>
                    <a:pt x="127" y="268"/>
                  </a:lnTo>
                  <a:lnTo>
                    <a:pt x="206" y="208"/>
                  </a:lnTo>
                  <a:lnTo>
                    <a:pt x="54" y="0"/>
                  </a:lnTo>
                  <a:lnTo>
                    <a:pt x="54" y="0"/>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6" name="Freeform 15"/>
            <p:cNvSpPr>
              <a:spLocks/>
            </p:cNvSpPr>
            <p:nvPr/>
          </p:nvSpPr>
          <p:spPr bwMode="auto">
            <a:xfrm>
              <a:off x="5154" y="2703"/>
              <a:ext cx="614" cy="632"/>
            </a:xfrm>
            <a:custGeom>
              <a:avLst/>
              <a:gdLst/>
              <a:ahLst/>
              <a:cxnLst>
                <a:cxn ang="0">
                  <a:pos x="308" y="25"/>
                </a:cxn>
                <a:cxn ang="0">
                  <a:pos x="172" y="189"/>
                </a:cxn>
                <a:cxn ang="0">
                  <a:pos x="0" y="318"/>
                </a:cxn>
                <a:cxn ang="0">
                  <a:pos x="106" y="469"/>
                </a:cxn>
                <a:cxn ang="0">
                  <a:pos x="172" y="631"/>
                </a:cxn>
                <a:cxn ang="0">
                  <a:pos x="613" y="253"/>
                </a:cxn>
                <a:cxn ang="0">
                  <a:pos x="394" y="0"/>
                </a:cxn>
                <a:cxn ang="0">
                  <a:pos x="360" y="37"/>
                </a:cxn>
                <a:cxn ang="0">
                  <a:pos x="308" y="25"/>
                </a:cxn>
                <a:cxn ang="0">
                  <a:pos x="308" y="25"/>
                </a:cxn>
              </a:cxnLst>
              <a:rect l="0" t="0" r="r" b="b"/>
              <a:pathLst>
                <a:path w="614" h="632">
                  <a:moveTo>
                    <a:pt x="308" y="25"/>
                  </a:moveTo>
                  <a:lnTo>
                    <a:pt x="172" y="189"/>
                  </a:lnTo>
                  <a:lnTo>
                    <a:pt x="0" y="318"/>
                  </a:lnTo>
                  <a:lnTo>
                    <a:pt x="106" y="469"/>
                  </a:lnTo>
                  <a:lnTo>
                    <a:pt x="172" y="631"/>
                  </a:lnTo>
                  <a:lnTo>
                    <a:pt x="613" y="253"/>
                  </a:lnTo>
                  <a:lnTo>
                    <a:pt x="394" y="0"/>
                  </a:lnTo>
                  <a:lnTo>
                    <a:pt x="360" y="37"/>
                  </a:lnTo>
                  <a:lnTo>
                    <a:pt x="308" y="25"/>
                  </a:lnTo>
                  <a:lnTo>
                    <a:pt x="308" y="25"/>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7" name="Freeform 16"/>
            <p:cNvSpPr>
              <a:spLocks/>
            </p:cNvSpPr>
            <p:nvPr/>
          </p:nvSpPr>
          <p:spPr bwMode="auto">
            <a:xfrm>
              <a:off x="3741" y="3452"/>
              <a:ext cx="883" cy="448"/>
            </a:xfrm>
            <a:custGeom>
              <a:avLst/>
              <a:gdLst/>
              <a:ahLst/>
              <a:cxnLst>
                <a:cxn ang="0">
                  <a:pos x="449" y="0"/>
                </a:cxn>
                <a:cxn ang="0">
                  <a:pos x="189" y="114"/>
                </a:cxn>
                <a:cxn ang="0">
                  <a:pos x="0" y="262"/>
                </a:cxn>
                <a:cxn ang="0">
                  <a:pos x="81" y="275"/>
                </a:cxn>
                <a:cxn ang="0">
                  <a:pos x="51" y="288"/>
                </a:cxn>
                <a:cxn ang="0">
                  <a:pos x="476" y="447"/>
                </a:cxn>
                <a:cxn ang="0">
                  <a:pos x="837" y="248"/>
                </a:cxn>
                <a:cxn ang="0">
                  <a:pos x="750" y="217"/>
                </a:cxn>
                <a:cxn ang="0">
                  <a:pos x="882" y="158"/>
                </a:cxn>
                <a:cxn ang="0">
                  <a:pos x="506" y="13"/>
                </a:cxn>
                <a:cxn ang="0">
                  <a:pos x="449" y="0"/>
                </a:cxn>
                <a:cxn ang="0">
                  <a:pos x="449" y="0"/>
                </a:cxn>
              </a:cxnLst>
              <a:rect l="0" t="0" r="r" b="b"/>
              <a:pathLst>
                <a:path w="883" h="448">
                  <a:moveTo>
                    <a:pt x="449" y="0"/>
                  </a:moveTo>
                  <a:lnTo>
                    <a:pt x="189" y="114"/>
                  </a:lnTo>
                  <a:lnTo>
                    <a:pt x="0" y="262"/>
                  </a:lnTo>
                  <a:lnTo>
                    <a:pt x="81" y="275"/>
                  </a:lnTo>
                  <a:lnTo>
                    <a:pt x="51" y="288"/>
                  </a:lnTo>
                  <a:lnTo>
                    <a:pt x="476" y="447"/>
                  </a:lnTo>
                  <a:lnTo>
                    <a:pt x="837" y="248"/>
                  </a:lnTo>
                  <a:lnTo>
                    <a:pt x="750" y="217"/>
                  </a:lnTo>
                  <a:lnTo>
                    <a:pt x="882" y="158"/>
                  </a:lnTo>
                  <a:lnTo>
                    <a:pt x="506" y="13"/>
                  </a:lnTo>
                  <a:lnTo>
                    <a:pt x="449" y="0"/>
                  </a:lnTo>
                  <a:lnTo>
                    <a:pt x="449" y="0"/>
                  </a:lnTo>
                </a:path>
              </a:pathLst>
            </a:custGeom>
            <a:solidFill>
              <a:srgbClr val="FFFFFF"/>
            </a:solidFill>
            <a:ln w="9525" cap="flat" cmpd="sng">
              <a:solidFill>
                <a:srgbClr val="FFFFFF"/>
              </a:solidFill>
              <a:prstDash val="solid"/>
              <a:round/>
              <a:headEnd type="none" w="med" len="med"/>
              <a:tailEnd type="none" w="med" len="med"/>
            </a:ln>
            <a:effectLst/>
          </p:spPr>
          <p:txBody>
            <a:bodyPr/>
            <a:lstStyle/>
            <a:p>
              <a:endParaRPr lang="en-US"/>
            </a:p>
          </p:txBody>
        </p:sp>
        <p:sp>
          <p:nvSpPr>
            <p:cNvPr id="38" name="Freeform 17"/>
            <p:cNvSpPr>
              <a:spLocks/>
            </p:cNvSpPr>
            <p:nvPr/>
          </p:nvSpPr>
          <p:spPr bwMode="auto">
            <a:xfrm>
              <a:off x="3860" y="2524"/>
              <a:ext cx="1464" cy="1296"/>
            </a:xfrm>
            <a:custGeom>
              <a:avLst/>
              <a:gdLst/>
              <a:ahLst/>
              <a:cxnLst>
                <a:cxn ang="0">
                  <a:pos x="608" y="235"/>
                </a:cxn>
                <a:cxn ang="0">
                  <a:pos x="511" y="491"/>
                </a:cxn>
                <a:cxn ang="0">
                  <a:pos x="562" y="535"/>
                </a:cxn>
                <a:cxn ang="0">
                  <a:pos x="719" y="432"/>
                </a:cxn>
                <a:cxn ang="0">
                  <a:pos x="648" y="229"/>
                </a:cxn>
                <a:cxn ang="0">
                  <a:pos x="726" y="426"/>
                </a:cxn>
                <a:cxn ang="0">
                  <a:pos x="719" y="482"/>
                </a:cxn>
                <a:cxn ang="0">
                  <a:pos x="834" y="528"/>
                </a:cxn>
                <a:cxn ang="0">
                  <a:pos x="973" y="399"/>
                </a:cxn>
                <a:cxn ang="0">
                  <a:pos x="1022" y="172"/>
                </a:cxn>
                <a:cxn ang="0">
                  <a:pos x="1174" y="86"/>
                </a:cxn>
                <a:cxn ang="0">
                  <a:pos x="1407" y="124"/>
                </a:cxn>
                <a:cxn ang="0">
                  <a:pos x="1452" y="250"/>
                </a:cxn>
                <a:cxn ang="0">
                  <a:pos x="1285" y="320"/>
                </a:cxn>
                <a:cxn ang="0">
                  <a:pos x="1366" y="444"/>
                </a:cxn>
                <a:cxn ang="0">
                  <a:pos x="1296" y="523"/>
                </a:cxn>
                <a:cxn ang="0">
                  <a:pos x="1372" y="616"/>
                </a:cxn>
                <a:cxn ang="0">
                  <a:pos x="1186" y="772"/>
                </a:cxn>
                <a:cxn ang="0">
                  <a:pos x="1271" y="1000"/>
                </a:cxn>
                <a:cxn ang="0">
                  <a:pos x="1326" y="975"/>
                </a:cxn>
                <a:cxn ang="0">
                  <a:pos x="1441" y="896"/>
                </a:cxn>
                <a:cxn ang="0">
                  <a:pos x="1311" y="1093"/>
                </a:cxn>
                <a:cxn ang="0">
                  <a:pos x="1149" y="1288"/>
                </a:cxn>
                <a:cxn ang="0">
                  <a:pos x="1104" y="1222"/>
                </a:cxn>
                <a:cxn ang="0">
                  <a:pos x="1018" y="1288"/>
                </a:cxn>
                <a:cxn ang="0">
                  <a:pos x="947" y="1119"/>
                </a:cxn>
                <a:cxn ang="0">
                  <a:pos x="789" y="846"/>
                </a:cxn>
                <a:cxn ang="0">
                  <a:pos x="680" y="862"/>
                </a:cxn>
                <a:cxn ang="0">
                  <a:pos x="516" y="1019"/>
                </a:cxn>
                <a:cxn ang="0">
                  <a:pos x="335" y="969"/>
                </a:cxn>
                <a:cxn ang="0">
                  <a:pos x="127" y="1039"/>
                </a:cxn>
                <a:cxn ang="0">
                  <a:pos x="0" y="824"/>
                </a:cxn>
                <a:cxn ang="0">
                  <a:pos x="122" y="902"/>
                </a:cxn>
                <a:cxn ang="0">
                  <a:pos x="304" y="698"/>
                </a:cxn>
                <a:cxn ang="0">
                  <a:pos x="188" y="609"/>
                </a:cxn>
                <a:cxn ang="0">
                  <a:pos x="482" y="320"/>
                </a:cxn>
                <a:cxn ang="0">
                  <a:pos x="467" y="309"/>
                </a:cxn>
                <a:cxn ang="0">
                  <a:pos x="409" y="124"/>
                </a:cxn>
                <a:cxn ang="0">
                  <a:pos x="506" y="0"/>
                </a:cxn>
                <a:cxn ang="0">
                  <a:pos x="598" y="176"/>
                </a:cxn>
                <a:cxn ang="0">
                  <a:pos x="674" y="111"/>
                </a:cxn>
              </a:cxnLst>
              <a:rect l="0" t="0" r="r" b="b"/>
              <a:pathLst>
                <a:path w="1464" h="1296">
                  <a:moveTo>
                    <a:pt x="674" y="111"/>
                  </a:moveTo>
                  <a:lnTo>
                    <a:pt x="608" y="235"/>
                  </a:lnTo>
                  <a:lnTo>
                    <a:pt x="562" y="340"/>
                  </a:lnTo>
                  <a:lnTo>
                    <a:pt x="511" y="491"/>
                  </a:lnTo>
                  <a:lnTo>
                    <a:pt x="496" y="556"/>
                  </a:lnTo>
                  <a:lnTo>
                    <a:pt x="562" y="535"/>
                  </a:lnTo>
                  <a:lnTo>
                    <a:pt x="608" y="528"/>
                  </a:lnTo>
                  <a:lnTo>
                    <a:pt x="719" y="432"/>
                  </a:lnTo>
                  <a:lnTo>
                    <a:pt x="562" y="491"/>
                  </a:lnTo>
                  <a:lnTo>
                    <a:pt x="648" y="229"/>
                  </a:lnTo>
                  <a:lnTo>
                    <a:pt x="578" y="465"/>
                  </a:lnTo>
                  <a:lnTo>
                    <a:pt x="726" y="426"/>
                  </a:lnTo>
                  <a:lnTo>
                    <a:pt x="750" y="457"/>
                  </a:lnTo>
                  <a:lnTo>
                    <a:pt x="719" y="482"/>
                  </a:lnTo>
                  <a:lnTo>
                    <a:pt x="684" y="543"/>
                  </a:lnTo>
                  <a:lnTo>
                    <a:pt x="834" y="528"/>
                  </a:lnTo>
                  <a:lnTo>
                    <a:pt x="977" y="535"/>
                  </a:lnTo>
                  <a:lnTo>
                    <a:pt x="973" y="399"/>
                  </a:lnTo>
                  <a:lnTo>
                    <a:pt x="992" y="274"/>
                  </a:lnTo>
                  <a:lnTo>
                    <a:pt x="1022" y="172"/>
                  </a:lnTo>
                  <a:lnTo>
                    <a:pt x="1052" y="137"/>
                  </a:lnTo>
                  <a:lnTo>
                    <a:pt x="1174" y="86"/>
                  </a:lnTo>
                  <a:lnTo>
                    <a:pt x="1347" y="33"/>
                  </a:lnTo>
                  <a:lnTo>
                    <a:pt x="1407" y="124"/>
                  </a:lnTo>
                  <a:lnTo>
                    <a:pt x="1438" y="250"/>
                  </a:lnTo>
                  <a:lnTo>
                    <a:pt x="1452" y="250"/>
                  </a:lnTo>
                  <a:lnTo>
                    <a:pt x="1463" y="255"/>
                  </a:lnTo>
                  <a:lnTo>
                    <a:pt x="1285" y="320"/>
                  </a:lnTo>
                  <a:lnTo>
                    <a:pt x="1347" y="413"/>
                  </a:lnTo>
                  <a:lnTo>
                    <a:pt x="1366" y="444"/>
                  </a:lnTo>
                  <a:lnTo>
                    <a:pt x="1285" y="504"/>
                  </a:lnTo>
                  <a:lnTo>
                    <a:pt x="1296" y="523"/>
                  </a:lnTo>
                  <a:lnTo>
                    <a:pt x="1306" y="517"/>
                  </a:lnTo>
                  <a:lnTo>
                    <a:pt x="1372" y="616"/>
                  </a:lnTo>
                  <a:lnTo>
                    <a:pt x="1275" y="681"/>
                  </a:lnTo>
                  <a:lnTo>
                    <a:pt x="1186" y="772"/>
                  </a:lnTo>
                  <a:lnTo>
                    <a:pt x="1306" y="955"/>
                  </a:lnTo>
                  <a:lnTo>
                    <a:pt x="1271" y="1000"/>
                  </a:lnTo>
                  <a:lnTo>
                    <a:pt x="1282" y="1006"/>
                  </a:lnTo>
                  <a:lnTo>
                    <a:pt x="1326" y="975"/>
                  </a:lnTo>
                  <a:lnTo>
                    <a:pt x="1407" y="890"/>
                  </a:lnTo>
                  <a:lnTo>
                    <a:pt x="1441" y="896"/>
                  </a:lnTo>
                  <a:lnTo>
                    <a:pt x="1411" y="955"/>
                  </a:lnTo>
                  <a:lnTo>
                    <a:pt x="1311" y="1093"/>
                  </a:lnTo>
                  <a:lnTo>
                    <a:pt x="1220" y="1209"/>
                  </a:lnTo>
                  <a:lnTo>
                    <a:pt x="1149" y="1288"/>
                  </a:lnTo>
                  <a:lnTo>
                    <a:pt x="1124" y="1288"/>
                  </a:lnTo>
                  <a:lnTo>
                    <a:pt x="1104" y="1222"/>
                  </a:lnTo>
                  <a:lnTo>
                    <a:pt x="1042" y="1295"/>
                  </a:lnTo>
                  <a:lnTo>
                    <a:pt x="1018" y="1288"/>
                  </a:lnTo>
                  <a:lnTo>
                    <a:pt x="982" y="1198"/>
                  </a:lnTo>
                  <a:lnTo>
                    <a:pt x="947" y="1119"/>
                  </a:lnTo>
                  <a:lnTo>
                    <a:pt x="911" y="1047"/>
                  </a:lnTo>
                  <a:lnTo>
                    <a:pt x="789" y="846"/>
                  </a:lnTo>
                  <a:lnTo>
                    <a:pt x="674" y="846"/>
                  </a:lnTo>
                  <a:lnTo>
                    <a:pt x="680" y="862"/>
                  </a:lnTo>
                  <a:lnTo>
                    <a:pt x="586" y="941"/>
                  </a:lnTo>
                  <a:lnTo>
                    <a:pt x="516" y="1019"/>
                  </a:lnTo>
                  <a:lnTo>
                    <a:pt x="339" y="949"/>
                  </a:lnTo>
                  <a:lnTo>
                    <a:pt x="335" y="969"/>
                  </a:lnTo>
                  <a:lnTo>
                    <a:pt x="248" y="987"/>
                  </a:lnTo>
                  <a:lnTo>
                    <a:pt x="127" y="1039"/>
                  </a:lnTo>
                  <a:lnTo>
                    <a:pt x="46" y="935"/>
                  </a:lnTo>
                  <a:lnTo>
                    <a:pt x="0" y="824"/>
                  </a:lnTo>
                  <a:lnTo>
                    <a:pt x="36" y="817"/>
                  </a:lnTo>
                  <a:lnTo>
                    <a:pt x="122" y="902"/>
                  </a:lnTo>
                  <a:lnTo>
                    <a:pt x="228" y="799"/>
                  </a:lnTo>
                  <a:lnTo>
                    <a:pt x="304" y="698"/>
                  </a:lnTo>
                  <a:lnTo>
                    <a:pt x="218" y="640"/>
                  </a:lnTo>
                  <a:lnTo>
                    <a:pt x="188" y="609"/>
                  </a:lnTo>
                  <a:lnTo>
                    <a:pt x="329" y="457"/>
                  </a:lnTo>
                  <a:lnTo>
                    <a:pt x="482" y="320"/>
                  </a:lnTo>
                  <a:lnTo>
                    <a:pt x="578" y="235"/>
                  </a:lnTo>
                  <a:lnTo>
                    <a:pt x="467" y="309"/>
                  </a:lnTo>
                  <a:lnTo>
                    <a:pt x="343" y="229"/>
                  </a:lnTo>
                  <a:lnTo>
                    <a:pt x="409" y="124"/>
                  </a:lnTo>
                  <a:lnTo>
                    <a:pt x="475" y="39"/>
                  </a:lnTo>
                  <a:lnTo>
                    <a:pt x="506" y="0"/>
                  </a:lnTo>
                  <a:lnTo>
                    <a:pt x="643" y="86"/>
                  </a:lnTo>
                  <a:lnTo>
                    <a:pt x="598" y="176"/>
                  </a:lnTo>
                  <a:lnTo>
                    <a:pt x="674" y="111"/>
                  </a:lnTo>
                  <a:lnTo>
                    <a:pt x="674" y="111"/>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39" name="Freeform 18"/>
            <p:cNvSpPr>
              <a:spLocks/>
            </p:cNvSpPr>
            <p:nvPr/>
          </p:nvSpPr>
          <p:spPr bwMode="auto">
            <a:xfrm>
              <a:off x="4129" y="2498"/>
              <a:ext cx="228" cy="237"/>
            </a:xfrm>
            <a:custGeom>
              <a:avLst/>
              <a:gdLst/>
              <a:ahLst/>
              <a:cxnLst>
                <a:cxn ang="0">
                  <a:pos x="193" y="65"/>
                </a:cxn>
                <a:cxn ang="0">
                  <a:pos x="125" y="150"/>
                </a:cxn>
                <a:cxn ang="0">
                  <a:pos x="74" y="223"/>
                </a:cxn>
                <a:cxn ang="0">
                  <a:pos x="66" y="210"/>
                </a:cxn>
                <a:cxn ang="0">
                  <a:pos x="111" y="143"/>
                </a:cxn>
                <a:cxn ang="0">
                  <a:pos x="198" y="46"/>
                </a:cxn>
                <a:cxn ang="0">
                  <a:pos x="198" y="13"/>
                </a:cxn>
                <a:cxn ang="0">
                  <a:pos x="116" y="85"/>
                </a:cxn>
                <a:cxn ang="0">
                  <a:pos x="35" y="182"/>
                </a:cxn>
                <a:cxn ang="0">
                  <a:pos x="74" y="236"/>
                </a:cxn>
                <a:cxn ang="0">
                  <a:pos x="0" y="182"/>
                </a:cxn>
                <a:cxn ang="0">
                  <a:pos x="86" y="105"/>
                </a:cxn>
                <a:cxn ang="0">
                  <a:pos x="193" y="0"/>
                </a:cxn>
                <a:cxn ang="0">
                  <a:pos x="227" y="13"/>
                </a:cxn>
                <a:cxn ang="0">
                  <a:pos x="193" y="65"/>
                </a:cxn>
                <a:cxn ang="0">
                  <a:pos x="193" y="65"/>
                </a:cxn>
              </a:cxnLst>
              <a:rect l="0" t="0" r="r" b="b"/>
              <a:pathLst>
                <a:path w="228" h="237">
                  <a:moveTo>
                    <a:pt x="193" y="65"/>
                  </a:moveTo>
                  <a:lnTo>
                    <a:pt x="125" y="150"/>
                  </a:lnTo>
                  <a:lnTo>
                    <a:pt x="74" y="223"/>
                  </a:lnTo>
                  <a:lnTo>
                    <a:pt x="66" y="210"/>
                  </a:lnTo>
                  <a:lnTo>
                    <a:pt x="111" y="143"/>
                  </a:lnTo>
                  <a:lnTo>
                    <a:pt x="198" y="46"/>
                  </a:lnTo>
                  <a:lnTo>
                    <a:pt x="198" y="13"/>
                  </a:lnTo>
                  <a:lnTo>
                    <a:pt x="116" y="85"/>
                  </a:lnTo>
                  <a:lnTo>
                    <a:pt x="35" y="182"/>
                  </a:lnTo>
                  <a:lnTo>
                    <a:pt x="74" y="236"/>
                  </a:lnTo>
                  <a:lnTo>
                    <a:pt x="0" y="182"/>
                  </a:lnTo>
                  <a:lnTo>
                    <a:pt x="86" y="105"/>
                  </a:lnTo>
                  <a:lnTo>
                    <a:pt x="193" y="0"/>
                  </a:lnTo>
                  <a:lnTo>
                    <a:pt x="227" y="13"/>
                  </a:lnTo>
                  <a:lnTo>
                    <a:pt x="193" y="65"/>
                  </a:lnTo>
                  <a:lnTo>
                    <a:pt x="193" y="65"/>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0" name="Freeform 19"/>
            <p:cNvSpPr>
              <a:spLocks/>
            </p:cNvSpPr>
            <p:nvPr/>
          </p:nvSpPr>
          <p:spPr bwMode="auto">
            <a:xfrm>
              <a:off x="4129" y="2320"/>
              <a:ext cx="189" cy="291"/>
            </a:xfrm>
            <a:custGeom>
              <a:avLst/>
              <a:gdLst/>
              <a:ahLst/>
              <a:cxnLst>
                <a:cxn ang="0">
                  <a:pos x="188" y="178"/>
                </a:cxn>
                <a:cxn ang="0">
                  <a:pos x="188" y="87"/>
                </a:cxn>
                <a:cxn ang="0">
                  <a:pos x="122" y="79"/>
                </a:cxn>
                <a:cxn ang="0">
                  <a:pos x="105" y="87"/>
                </a:cxn>
                <a:cxn ang="0">
                  <a:pos x="66" y="0"/>
                </a:cxn>
                <a:cxn ang="0">
                  <a:pos x="55" y="0"/>
                </a:cxn>
                <a:cxn ang="0">
                  <a:pos x="0" y="46"/>
                </a:cxn>
                <a:cxn ang="0">
                  <a:pos x="21" y="106"/>
                </a:cxn>
                <a:cxn ang="0">
                  <a:pos x="46" y="120"/>
                </a:cxn>
                <a:cxn ang="0">
                  <a:pos x="50" y="100"/>
                </a:cxn>
                <a:cxn ang="0">
                  <a:pos x="21" y="61"/>
                </a:cxn>
                <a:cxn ang="0">
                  <a:pos x="55" y="27"/>
                </a:cxn>
                <a:cxn ang="0">
                  <a:pos x="90" y="94"/>
                </a:cxn>
                <a:cxn ang="0">
                  <a:pos x="55" y="120"/>
                </a:cxn>
                <a:cxn ang="0">
                  <a:pos x="40" y="165"/>
                </a:cxn>
                <a:cxn ang="0">
                  <a:pos x="35" y="224"/>
                </a:cxn>
                <a:cxn ang="0">
                  <a:pos x="55" y="237"/>
                </a:cxn>
                <a:cxn ang="0">
                  <a:pos x="74" y="204"/>
                </a:cxn>
                <a:cxn ang="0">
                  <a:pos x="40" y="290"/>
                </a:cxn>
                <a:cxn ang="0">
                  <a:pos x="147" y="158"/>
                </a:cxn>
                <a:cxn ang="0">
                  <a:pos x="116" y="178"/>
                </a:cxn>
                <a:cxn ang="0">
                  <a:pos x="131" y="120"/>
                </a:cxn>
                <a:cxn ang="0">
                  <a:pos x="122" y="125"/>
                </a:cxn>
                <a:cxn ang="0">
                  <a:pos x="86" y="172"/>
                </a:cxn>
                <a:cxn ang="0">
                  <a:pos x="50" y="211"/>
                </a:cxn>
                <a:cxn ang="0">
                  <a:pos x="46" y="197"/>
                </a:cxn>
                <a:cxn ang="0">
                  <a:pos x="74" y="120"/>
                </a:cxn>
                <a:cxn ang="0">
                  <a:pos x="147" y="94"/>
                </a:cxn>
                <a:cxn ang="0">
                  <a:pos x="172" y="100"/>
                </a:cxn>
                <a:cxn ang="0">
                  <a:pos x="167" y="185"/>
                </a:cxn>
                <a:cxn ang="0">
                  <a:pos x="188" y="178"/>
                </a:cxn>
                <a:cxn ang="0">
                  <a:pos x="188" y="178"/>
                </a:cxn>
              </a:cxnLst>
              <a:rect l="0" t="0" r="r" b="b"/>
              <a:pathLst>
                <a:path w="189" h="291">
                  <a:moveTo>
                    <a:pt x="188" y="178"/>
                  </a:moveTo>
                  <a:lnTo>
                    <a:pt x="188" y="87"/>
                  </a:lnTo>
                  <a:lnTo>
                    <a:pt x="122" y="79"/>
                  </a:lnTo>
                  <a:lnTo>
                    <a:pt x="105" y="87"/>
                  </a:lnTo>
                  <a:lnTo>
                    <a:pt x="66" y="0"/>
                  </a:lnTo>
                  <a:lnTo>
                    <a:pt x="55" y="0"/>
                  </a:lnTo>
                  <a:lnTo>
                    <a:pt x="0" y="46"/>
                  </a:lnTo>
                  <a:lnTo>
                    <a:pt x="21" y="106"/>
                  </a:lnTo>
                  <a:lnTo>
                    <a:pt x="46" y="120"/>
                  </a:lnTo>
                  <a:lnTo>
                    <a:pt x="50" y="100"/>
                  </a:lnTo>
                  <a:lnTo>
                    <a:pt x="21" y="61"/>
                  </a:lnTo>
                  <a:lnTo>
                    <a:pt x="55" y="27"/>
                  </a:lnTo>
                  <a:lnTo>
                    <a:pt x="90" y="94"/>
                  </a:lnTo>
                  <a:lnTo>
                    <a:pt x="55" y="120"/>
                  </a:lnTo>
                  <a:lnTo>
                    <a:pt x="40" y="165"/>
                  </a:lnTo>
                  <a:lnTo>
                    <a:pt x="35" y="224"/>
                  </a:lnTo>
                  <a:lnTo>
                    <a:pt x="55" y="237"/>
                  </a:lnTo>
                  <a:lnTo>
                    <a:pt x="74" y="204"/>
                  </a:lnTo>
                  <a:lnTo>
                    <a:pt x="40" y="290"/>
                  </a:lnTo>
                  <a:lnTo>
                    <a:pt x="147" y="158"/>
                  </a:lnTo>
                  <a:lnTo>
                    <a:pt x="116" y="178"/>
                  </a:lnTo>
                  <a:lnTo>
                    <a:pt x="131" y="120"/>
                  </a:lnTo>
                  <a:lnTo>
                    <a:pt x="122" y="125"/>
                  </a:lnTo>
                  <a:lnTo>
                    <a:pt x="86" y="172"/>
                  </a:lnTo>
                  <a:lnTo>
                    <a:pt x="50" y="211"/>
                  </a:lnTo>
                  <a:lnTo>
                    <a:pt x="46" y="197"/>
                  </a:lnTo>
                  <a:lnTo>
                    <a:pt x="74" y="120"/>
                  </a:lnTo>
                  <a:lnTo>
                    <a:pt x="147" y="94"/>
                  </a:lnTo>
                  <a:lnTo>
                    <a:pt x="172" y="100"/>
                  </a:lnTo>
                  <a:lnTo>
                    <a:pt x="167" y="185"/>
                  </a:lnTo>
                  <a:lnTo>
                    <a:pt x="188" y="178"/>
                  </a:lnTo>
                  <a:lnTo>
                    <a:pt x="188" y="178"/>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1" name="Freeform 20"/>
            <p:cNvSpPr>
              <a:spLocks/>
            </p:cNvSpPr>
            <p:nvPr/>
          </p:nvSpPr>
          <p:spPr bwMode="auto">
            <a:xfrm>
              <a:off x="4057" y="2407"/>
              <a:ext cx="113" cy="216"/>
            </a:xfrm>
            <a:custGeom>
              <a:avLst/>
              <a:gdLst/>
              <a:ahLst/>
              <a:cxnLst>
                <a:cxn ang="0">
                  <a:pos x="72" y="0"/>
                </a:cxn>
                <a:cxn ang="0">
                  <a:pos x="31" y="13"/>
                </a:cxn>
                <a:cxn ang="0">
                  <a:pos x="27" y="38"/>
                </a:cxn>
                <a:cxn ang="0">
                  <a:pos x="55" y="65"/>
                </a:cxn>
                <a:cxn ang="0">
                  <a:pos x="0" y="78"/>
                </a:cxn>
                <a:cxn ang="0">
                  <a:pos x="0" y="130"/>
                </a:cxn>
                <a:cxn ang="0">
                  <a:pos x="36" y="137"/>
                </a:cxn>
                <a:cxn ang="0">
                  <a:pos x="0" y="169"/>
                </a:cxn>
                <a:cxn ang="0">
                  <a:pos x="42" y="215"/>
                </a:cxn>
                <a:cxn ang="0">
                  <a:pos x="107" y="189"/>
                </a:cxn>
                <a:cxn ang="0">
                  <a:pos x="93" y="156"/>
                </a:cxn>
                <a:cxn ang="0">
                  <a:pos x="93" y="182"/>
                </a:cxn>
                <a:cxn ang="0">
                  <a:pos x="47" y="203"/>
                </a:cxn>
                <a:cxn ang="0">
                  <a:pos x="17" y="176"/>
                </a:cxn>
                <a:cxn ang="0">
                  <a:pos x="36" y="150"/>
                </a:cxn>
                <a:cxn ang="0">
                  <a:pos x="93" y="137"/>
                </a:cxn>
                <a:cxn ang="0">
                  <a:pos x="47" y="130"/>
                </a:cxn>
                <a:cxn ang="0">
                  <a:pos x="21" y="124"/>
                </a:cxn>
                <a:cxn ang="0">
                  <a:pos x="21" y="91"/>
                </a:cxn>
                <a:cxn ang="0">
                  <a:pos x="55" y="71"/>
                </a:cxn>
                <a:cxn ang="0">
                  <a:pos x="107" y="104"/>
                </a:cxn>
                <a:cxn ang="0">
                  <a:pos x="81" y="78"/>
                </a:cxn>
                <a:cxn ang="0">
                  <a:pos x="107" y="71"/>
                </a:cxn>
                <a:cxn ang="0">
                  <a:pos x="112" y="59"/>
                </a:cxn>
                <a:cxn ang="0">
                  <a:pos x="77" y="59"/>
                </a:cxn>
                <a:cxn ang="0">
                  <a:pos x="51" y="19"/>
                </a:cxn>
                <a:cxn ang="0">
                  <a:pos x="81" y="7"/>
                </a:cxn>
                <a:cxn ang="0">
                  <a:pos x="72" y="0"/>
                </a:cxn>
                <a:cxn ang="0">
                  <a:pos x="72" y="0"/>
                </a:cxn>
              </a:cxnLst>
              <a:rect l="0" t="0" r="r" b="b"/>
              <a:pathLst>
                <a:path w="113" h="216">
                  <a:moveTo>
                    <a:pt x="72" y="0"/>
                  </a:moveTo>
                  <a:lnTo>
                    <a:pt x="31" y="13"/>
                  </a:lnTo>
                  <a:lnTo>
                    <a:pt x="27" y="38"/>
                  </a:lnTo>
                  <a:lnTo>
                    <a:pt x="55" y="65"/>
                  </a:lnTo>
                  <a:lnTo>
                    <a:pt x="0" y="78"/>
                  </a:lnTo>
                  <a:lnTo>
                    <a:pt x="0" y="130"/>
                  </a:lnTo>
                  <a:lnTo>
                    <a:pt x="36" y="137"/>
                  </a:lnTo>
                  <a:lnTo>
                    <a:pt x="0" y="169"/>
                  </a:lnTo>
                  <a:lnTo>
                    <a:pt x="42" y="215"/>
                  </a:lnTo>
                  <a:lnTo>
                    <a:pt x="107" y="189"/>
                  </a:lnTo>
                  <a:lnTo>
                    <a:pt x="93" y="156"/>
                  </a:lnTo>
                  <a:lnTo>
                    <a:pt x="93" y="182"/>
                  </a:lnTo>
                  <a:lnTo>
                    <a:pt x="47" y="203"/>
                  </a:lnTo>
                  <a:lnTo>
                    <a:pt x="17" y="176"/>
                  </a:lnTo>
                  <a:lnTo>
                    <a:pt x="36" y="150"/>
                  </a:lnTo>
                  <a:lnTo>
                    <a:pt x="93" y="137"/>
                  </a:lnTo>
                  <a:lnTo>
                    <a:pt x="47" y="130"/>
                  </a:lnTo>
                  <a:lnTo>
                    <a:pt x="21" y="124"/>
                  </a:lnTo>
                  <a:lnTo>
                    <a:pt x="21" y="91"/>
                  </a:lnTo>
                  <a:lnTo>
                    <a:pt x="55" y="71"/>
                  </a:lnTo>
                  <a:lnTo>
                    <a:pt x="107" y="104"/>
                  </a:lnTo>
                  <a:lnTo>
                    <a:pt x="81" y="78"/>
                  </a:lnTo>
                  <a:lnTo>
                    <a:pt x="107" y="71"/>
                  </a:lnTo>
                  <a:lnTo>
                    <a:pt x="112" y="59"/>
                  </a:lnTo>
                  <a:lnTo>
                    <a:pt x="77" y="59"/>
                  </a:lnTo>
                  <a:lnTo>
                    <a:pt x="51" y="19"/>
                  </a:lnTo>
                  <a:lnTo>
                    <a:pt x="81" y="7"/>
                  </a:lnTo>
                  <a:lnTo>
                    <a:pt x="72" y="0"/>
                  </a:lnTo>
                  <a:lnTo>
                    <a:pt x="72"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2" name="Freeform 21"/>
            <p:cNvSpPr>
              <a:spLocks/>
            </p:cNvSpPr>
            <p:nvPr/>
          </p:nvSpPr>
          <p:spPr bwMode="auto">
            <a:xfrm>
              <a:off x="4144" y="2622"/>
              <a:ext cx="32" cy="34"/>
            </a:xfrm>
            <a:custGeom>
              <a:avLst/>
              <a:gdLst/>
              <a:ahLst/>
              <a:cxnLst>
                <a:cxn ang="0">
                  <a:pos x="0" y="0"/>
                </a:cxn>
                <a:cxn ang="0">
                  <a:pos x="20" y="33"/>
                </a:cxn>
                <a:cxn ang="0">
                  <a:pos x="31" y="19"/>
                </a:cxn>
                <a:cxn ang="0">
                  <a:pos x="0" y="0"/>
                </a:cxn>
                <a:cxn ang="0">
                  <a:pos x="0" y="0"/>
                </a:cxn>
              </a:cxnLst>
              <a:rect l="0" t="0" r="r" b="b"/>
              <a:pathLst>
                <a:path w="32" h="34">
                  <a:moveTo>
                    <a:pt x="0" y="0"/>
                  </a:moveTo>
                  <a:lnTo>
                    <a:pt x="20" y="33"/>
                  </a:lnTo>
                  <a:lnTo>
                    <a:pt x="31" y="19"/>
                  </a:lnTo>
                  <a:lnTo>
                    <a:pt x="0" y="0"/>
                  </a:lnTo>
                  <a:lnTo>
                    <a:pt x="0"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3" name="Freeform 22"/>
            <p:cNvSpPr>
              <a:spLocks/>
            </p:cNvSpPr>
            <p:nvPr/>
          </p:nvSpPr>
          <p:spPr bwMode="auto">
            <a:xfrm>
              <a:off x="4534" y="2478"/>
              <a:ext cx="309" cy="479"/>
            </a:xfrm>
            <a:custGeom>
              <a:avLst/>
              <a:gdLst/>
              <a:ahLst/>
              <a:cxnLst>
                <a:cxn ang="0">
                  <a:pos x="35" y="163"/>
                </a:cxn>
                <a:cxn ang="0">
                  <a:pos x="6" y="248"/>
                </a:cxn>
                <a:cxn ang="0">
                  <a:pos x="0" y="340"/>
                </a:cxn>
                <a:cxn ang="0">
                  <a:pos x="6" y="419"/>
                </a:cxn>
                <a:cxn ang="0">
                  <a:pos x="35" y="478"/>
                </a:cxn>
                <a:cxn ang="0">
                  <a:pos x="10" y="399"/>
                </a:cxn>
                <a:cxn ang="0">
                  <a:pos x="10" y="296"/>
                </a:cxn>
                <a:cxn ang="0">
                  <a:pos x="45" y="177"/>
                </a:cxn>
                <a:cxn ang="0">
                  <a:pos x="140" y="177"/>
                </a:cxn>
                <a:cxn ang="0">
                  <a:pos x="216" y="196"/>
                </a:cxn>
                <a:cxn ang="0">
                  <a:pos x="273" y="222"/>
                </a:cxn>
                <a:cxn ang="0">
                  <a:pos x="303" y="157"/>
                </a:cxn>
                <a:cxn ang="0">
                  <a:pos x="308" y="79"/>
                </a:cxn>
                <a:cxn ang="0">
                  <a:pos x="293" y="14"/>
                </a:cxn>
                <a:cxn ang="0">
                  <a:pos x="282" y="105"/>
                </a:cxn>
                <a:cxn ang="0">
                  <a:pos x="242" y="79"/>
                </a:cxn>
                <a:cxn ang="0">
                  <a:pos x="167" y="73"/>
                </a:cxn>
                <a:cxn ang="0">
                  <a:pos x="121" y="79"/>
                </a:cxn>
                <a:cxn ang="0">
                  <a:pos x="86" y="85"/>
                </a:cxn>
                <a:cxn ang="0">
                  <a:pos x="100" y="27"/>
                </a:cxn>
                <a:cxn ang="0">
                  <a:pos x="80" y="20"/>
                </a:cxn>
                <a:cxn ang="0">
                  <a:pos x="156" y="7"/>
                </a:cxn>
                <a:cxn ang="0">
                  <a:pos x="216" y="7"/>
                </a:cxn>
                <a:cxn ang="0">
                  <a:pos x="282" y="14"/>
                </a:cxn>
                <a:cxn ang="0">
                  <a:pos x="252" y="0"/>
                </a:cxn>
                <a:cxn ang="0">
                  <a:pos x="146" y="0"/>
                </a:cxn>
                <a:cxn ang="0">
                  <a:pos x="80" y="7"/>
                </a:cxn>
                <a:cxn ang="0">
                  <a:pos x="61" y="7"/>
                </a:cxn>
                <a:cxn ang="0">
                  <a:pos x="76" y="27"/>
                </a:cxn>
                <a:cxn ang="0">
                  <a:pos x="65" y="92"/>
                </a:cxn>
                <a:cxn ang="0">
                  <a:pos x="92" y="98"/>
                </a:cxn>
                <a:cxn ang="0">
                  <a:pos x="121" y="92"/>
                </a:cxn>
                <a:cxn ang="0">
                  <a:pos x="111" y="144"/>
                </a:cxn>
                <a:cxn ang="0">
                  <a:pos x="96" y="163"/>
                </a:cxn>
                <a:cxn ang="0">
                  <a:pos x="61" y="163"/>
                </a:cxn>
                <a:cxn ang="0">
                  <a:pos x="35" y="163"/>
                </a:cxn>
                <a:cxn ang="0">
                  <a:pos x="35" y="163"/>
                </a:cxn>
              </a:cxnLst>
              <a:rect l="0" t="0" r="r" b="b"/>
              <a:pathLst>
                <a:path w="309" h="479">
                  <a:moveTo>
                    <a:pt x="35" y="163"/>
                  </a:moveTo>
                  <a:lnTo>
                    <a:pt x="6" y="248"/>
                  </a:lnTo>
                  <a:lnTo>
                    <a:pt x="0" y="340"/>
                  </a:lnTo>
                  <a:lnTo>
                    <a:pt x="6" y="419"/>
                  </a:lnTo>
                  <a:lnTo>
                    <a:pt x="35" y="478"/>
                  </a:lnTo>
                  <a:lnTo>
                    <a:pt x="10" y="399"/>
                  </a:lnTo>
                  <a:lnTo>
                    <a:pt x="10" y="296"/>
                  </a:lnTo>
                  <a:lnTo>
                    <a:pt x="45" y="177"/>
                  </a:lnTo>
                  <a:lnTo>
                    <a:pt x="140" y="177"/>
                  </a:lnTo>
                  <a:lnTo>
                    <a:pt x="216" y="196"/>
                  </a:lnTo>
                  <a:lnTo>
                    <a:pt x="273" y="222"/>
                  </a:lnTo>
                  <a:lnTo>
                    <a:pt x="303" y="157"/>
                  </a:lnTo>
                  <a:lnTo>
                    <a:pt x="308" y="79"/>
                  </a:lnTo>
                  <a:lnTo>
                    <a:pt x="293" y="14"/>
                  </a:lnTo>
                  <a:lnTo>
                    <a:pt x="282" y="105"/>
                  </a:lnTo>
                  <a:lnTo>
                    <a:pt x="242" y="79"/>
                  </a:lnTo>
                  <a:lnTo>
                    <a:pt x="167" y="73"/>
                  </a:lnTo>
                  <a:lnTo>
                    <a:pt x="121" y="79"/>
                  </a:lnTo>
                  <a:lnTo>
                    <a:pt x="86" y="85"/>
                  </a:lnTo>
                  <a:lnTo>
                    <a:pt x="100" y="27"/>
                  </a:lnTo>
                  <a:lnTo>
                    <a:pt x="80" y="20"/>
                  </a:lnTo>
                  <a:lnTo>
                    <a:pt x="156" y="7"/>
                  </a:lnTo>
                  <a:lnTo>
                    <a:pt x="216" y="7"/>
                  </a:lnTo>
                  <a:lnTo>
                    <a:pt x="282" y="14"/>
                  </a:lnTo>
                  <a:lnTo>
                    <a:pt x="252" y="0"/>
                  </a:lnTo>
                  <a:lnTo>
                    <a:pt x="146" y="0"/>
                  </a:lnTo>
                  <a:lnTo>
                    <a:pt x="80" y="7"/>
                  </a:lnTo>
                  <a:lnTo>
                    <a:pt x="61" y="7"/>
                  </a:lnTo>
                  <a:lnTo>
                    <a:pt x="76" y="27"/>
                  </a:lnTo>
                  <a:lnTo>
                    <a:pt x="65" y="92"/>
                  </a:lnTo>
                  <a:lnTo>
                    <a:pt x="92" y="98"/>
                  </a:lnTo>
                  <a:lnTo>
                    <a:pt x="121" y="92"/>
                  </a:lnTo>
                  <a:lnTo>
                    <a:pt x="111" y="144"/>
                  </a:lnTo>
                  <a:lnTo>
                    <a:pt x="96" y="163"/>
                  </a:lnTo>
                  <a:lnTo>
                    <a:pt x="61" y="163"/>
                  </a:lnTo>
                  <a:lnTo>
                    <a:pt x="35" y="163"/>
                  </a:lnTo>
                  <a:lnTo>
                    <a:pt x="35" y="163"/>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4" name="Freeform 23"/>
            <p:cNvSpPr>
              <a:spLocks/>
            </p:cNvSpPr>
            <p:nvPr/>
          </p:nvSpPr>
          <p:spPr bwMode="auto">
            <a:xfrm>
              <a:off x="4574" y="2674"/>
              <a:ext cx="320" cy="290"/>
            </a:xfrm>
            <a:custGeom>
              <a:avLst/>
              <a:gdLst/>
              <a:ahLst/>
              <a:cxnLst>
                <a:cxn ang="0">
                  <a:pos x="319" y="0"/>
                </a:cxn>
                <a:cxn ang="0">
                  <a:pos x="223" y="65"/>
                </a:cxn>
                <a:cxn ang="0">
                  <a:pos x="132" y="140"/>
                </a:cxn>
                <a:cxn ang="0">
                  <a:pos x="60" y="210"/>
                </a:cxn>
                <a:cxn ang="0">
                  <a:pos x="0" y="289"/>
                </a:cxn>
                <a:cxn ang="0">
                  <a:pos x="132" y="164"/>
                </a:cxn>
                <a:cxn ang="0">
                  <a:pos x="237" y="72"/>
                </a:cxn>
                <a:cxn ang="0">
                  <a:pos x="319" y="0"/>
                </a:cxn>
                <a:cxn ang="0">
                  <a:pos x="319" y="0"/>
                </a:cxn>
              </a:cxnLst>
              <a:rect l="0" t="0" r="r" b="b"/>
              <a:pathLst>
                <a:path w="320" h="290">
                  <a:moveTo>
                    <a:pt x="319" y="0"/>
                  </a:moveTo>
                  <a:lnTo>
                    <a:pt x="223" y="65"/>
                  </a:lnTo>
                  <a:lnTo>
                    <a:pt x="132" y="140"/>
                  </a:lnTo>
                  <a:lnTo>
                    <a:pt x="60" y="210"/>
                  </a:lnTo>
                  <a:lnTo>
                    <a:pt x="0" y="289"/>
                  </a:lnTo>
                  <a:lnTo>
                    <a:pt x="132" y="164"/>
                  </a:lnTo>
                  <a:lnTo>
                    <a:pt x="237" y="72"/>
                  </a:lnTo>
                  <a:lnTo>
                    <a:pt x="319" y="0"/>
                  </a:lnTo>
                  <a:lnTo>
                    <a:pt x="319"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5" name="Freeform 24"/>
            <p:cNvSpPr>
              <a:spLocks/>
            </p:cNvSpPr>
            <p:nvPr/>
          </p:nvSpPr>
          <p:spPr bwMode="auto">
            <a:xfrm>
              <a:off x="4634" y="2708"/>
              <a:ext cx="245" cy="326"/>
            </a:xfrm>
            <a:custGeom>
              <a:avLst/>
              <a:gdLst/>
              <a:ahLst/>
              <a:cxnLst>
                <a:cxn ang="0">
                  <a:pos x="37" y="235"/>
                </a:cxn>
                <a:cxn ang="0">
                  <a:pos x="92" y="288"/>
                </a:cxn>
                <a:cxn ang="0">
                  <a:pos x="142" y="169"/>
                </a:cxn>
                <a:cxn ang="0">
                  <a:pos x="203" y="66"/>
                </a:cxn>
                <a:cxn ang="0">
                  <a:pos x="234" y="26"/>
                </a:cxn>
                <a:cxn ang="0">
                  <a:pos x="107" y="150"/>
                </a:cxn>
                <a:cxn ang="0">
                  <a:pos x="0" y="293"/>
                </a:cxn>
                <a:cxn ang="0">
                  <a:pos x="15" y="248"/>
                </a:cxn>
                <a:cxn ang="0">
                  <a:pos x="101" y="144"/>
                </a:cxn>
                <a:cxn ang="0">
                  <a:pos x="244" y="0"/>
                </a:cxn>
                <a:cxn ang="0">
                  <a:pos x="169" y="150"/>
                </a:cxn>
                <a:cxn ang="0">
                  <a:pos x="107" y="325"/>
                </a:cxn>
                <a:cxn ang="0">
                  <a:pos x="37" y="235"/>
                </a:cxn>
                <a:cxn ang="0">
                  <a:pos x="37" y="235"/>
                </a:cxn>
              </a:cxnLst>
              <a:rect l="0" t="0" r="r" b="b"/>
              <a:pathLst>
                <a:path w="245" h="326">
                  <a:moveTo>
                    <a:pt x="37" y="235"/>
                  </a:moveTo>
                  <a:lnTo>
                    <a:pt x="92" y="288"/>
                  </a:lnTo>
                  <a:lnTo>
                    <a:pt x="142" y="169"/>
                  </a:lnTo>
                  <a:lnTo>
                    <a:pt x="203" y="66"/>
                  </a:lnTo>
                  <a:lnTo>
                    <a:pt x="234" y="26"/>
                  </a:lnTo>
                  <a:lnTo>
                    <a:pt x="107" y="150"/>
                  </a:lnTo>
                  <a:lnTo>
                    <a:pt x="0" y="293"/>
                  </a:lnTo>
                  <a:lnTo>
                    <a:pt x="15" y="248"/>
                  </a:lnTo>
                  <a:lnTo>
                    <a:pt x="101" y="144"/>
                  </a:lnTo>
                  <a:lnTo>
                    <a:pt x="244" y="0"/>
                  </a:lnTo>
                  <a:lnTo>
                    <a:pt x="169" y="150"/>
                  </a:lnTo>
                  <a:lnTo>
                    <a:pt x="107" y="325"/>
                  </a:lnTo>
                  <a:lnTo>
                    <a:pt x="37" y="235"/>
                  </a:lnTo>
                  <a:lnTo>
                    <a:pt x="37" y="235"/>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6" name="Freeform 25"/>
            <p:cNvSpPr>
              <a:spLocks/>
            </p:cNvSpPr>
            <p:nvPr/>
          </p:nvSpPr>
          <p:spPr bwMode="auto">
            <a:xfrm>
              <a:off x="4540" y="2333"/>
              <a:ext cx="232" cy="179"/>
            </a:xfrm>
            <a:custGeom>
              <a:avLst/>
              <a:gdLst/>
              <a:ahLst/>
              <a:cxnLst>
                <a:cxn ang="0">
                  <a:pos x="65" y="178"/>
                </a:cxn>
                <a:cxn ang="0">
                  <a:pos x="46" y="165"/>
                </a:cxn>
                <a:cxn ang="0">
                  <a:pos x="74" y="119"/>
                </a:cxn>
                <a:cxn ang="0">
                  <a:pos x="115" y="119"/>
                </a:cxn>
                <a:cxn ang="0">
                  <a:pos x="161" y="133"/>
                </a:cxn>
                <a:cxn ang="0">
                  <a:pos x="206" y="119"/>
                </a:cxn>
                <a:cxn ang="0">
                  <a:pos x="166" y="81"/>
                </a:cxn>
                <a:cxn ang="0">
                  <a:pos x="109" y="93"/>
                </a:cxn>
                <a:cxn ang="0">
                  <a:pos x="50" y="93"/>
                </a:cxn>
                <a:cxn ang="0">
                  <a:pos x="29" y="87"/>
                </a:cxn>
                <a:cxn ang="0">
                  <a:pos x="70" y="66"/>
                </a:cxn>
                <a:cxn ang="0">
                  <a:pos x="134" y="48"/>
                </a:cxn>
                <a:cxn ang="0">
                  <a:pos x="222" y="41"/>
                </a:cxn>
                <a:cxn ang="0">
                  <a:pos x="231" y="33"/>
                </a:cxn>
                <a:cxn ang="0">
                  <a:pos x="195" y="33"/>
                </a:cxn>
                <a:cxn ang="0">
                  <a:pos x="154" y="7"/>
                </a:cxn>
                <a:cxn ang="0">
                  <a:pos x="94" y="0"/>
                </a:cxn>
                <a:cxn ang="0">
                  <a:pos x="100" y="7"/>
                </a:cxn>
                <a:cxn ang="0">
                  <a:pos x="131" y="14"/>
                </a:cxn>
                <a:cxn ang="0">
                  <a:pos x="180" y="27"/>
                </a:cxn>
                <a:cxn ang="0">
                  <a:pos x="100" y="41"/>
                </a:cxn>
                <a:cxn ang="0">
                  <a:pos x="19" y="74"/>
                </a:cxn>
                <a:cxn ang="0">
                  <a:pos x="0" y="93"/>
                </a:cxn>
                <a:cxn ang="0">
                  <a:pos x="19" y="107"/>
                </a:cxn>
                <a:cxn ang="0">
                  <a:pos x="59" y="107"/>
                </a:cxn>
                <a:cxn ang="0">
                  <a:pos x="46" y="145"/>
                </a:cxn>
                <a:cxn ang="0">
                  <a:pos x="29" y="165"/>
                </a:cxn>
                <a:cxn ang="0">
                  <a:pos x="59" y="178"/>
                </a:cxn>
                <a:cxn ang="0">
                  <a:pos x="65" y="178"/>
                </a:cxn>
                <a:cxn ang="0">
                  <a:pos x="65" y="178"/>
                </a:cxn>
              </a:cxnLst>
              <a:rect l="0" t="0" r="r" b="b"/>
              <a:pathLst>
                <a:path w="232" h="179">
                  <a:moveTo>
                    <a:pt x="65" y="178"/>
                  </a:moveTo>
                  <a:lnTo>
                    <a:pt x="46" y="165"/>
                  </a:lnTo>
                  <a:lnTo>
                    <a:pt x="74" y="119"/>
                  </a:lnTo>
                  <a:lnTo>
                    <a:pt x="115" y="119"/>
                  </a:lnTo>
                  <a:lnTo>
                    <a:pt x="161" y="133"/>
                  </a:lnTo>
                  <a:lnTo>
                    <a:pt x="206" y="119"/>
                  </a:lnTo>
                  <a:lnTo>
                    <a:pt x="166" y="81"/>
                  </a:lnTo>
                  <a:lnTo>
                    <a:pt x="109" y="93"/>
                  </a:lnTo>
                  <a:lnTo>
                    <a:pt x="50" y="93"/>
                  </a:lnTo>
                  <a:lnTo>
                    <a:pt x="29" y="87"/>
                  </a:lnTo>
                  <a:lnTo>
                    <a:pt x="70" y="66"/>
                  </a:lnTo>
                  <a:lnTo>
                    <a:pt x="134" y="48"/>
                  </a:lnTo>
                  <a:lnTo>
                    <a:pt x="222" y="41"/>
                  </a:lnTo>
                  <a:lnTo>
                    <a:pt x="231" y="33"/>
                  </a:lnTo>
                  <a:lnTo>
                    <a:pt x="195" y="33"/>
                  </a:lnTo>
                  <a:lnTo>
                    <a:pt x="154" y="7"/>
                  </a:lnTo>
                  <a:lnTo>
                    <a:pt x="94" y="0"/>
                  </a:lnTo>
                  <a:lnTo>
                    <a:pt x="100" y="7"/>
                  </a:lnTo>
                  <a:lnTo>
                    <a:pt x="131" y="14"/>
                  </a:lnTo>
                  <a:lnTo>
                    <a:pt x="180" y="27"/>
                  </a:lnTo>
                  <a:lnTo>
                    <a:pt x="100" y="41"/>
                  </a:lnTo>
                  <a:lnTo>
                    <a:pt x="19" y="74"/>
                  </a:lnTo>
                  <a:lnTo>
                    <a:pt x="0" y="93"/>
                  </a:lnTo>
                  <a:lnTo>
                    <a:pt x="19" y="107"/>
                  </a:lnTo>
                  <a:lnTo>
                    <a:pt x="59" y="107"/>
                  </a:lnTo>
                  <a:lnTo>
                    <a:pt x="46" y="145"/>
                  </a:lnTo>
                  <a:lnTo>
                    <a:pt x="29" y="165"/>
                  </a:lnTo>
                  <a:lnTo>
                    <a:pt x="59" y="178"/>
                  </a:lnTo>
                  <a:lnTo>
                    <a:pt x="65" y="178"/>
                  </a:lnTo>
                  <a:lnTo>
                    <a:pt x="65" y="178"/>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7" name="Freeform 26"/>
            <p:cNvSpPr>
              <a:spLocks/>
            </p:cNvSpPr>
            <p:nvPr/>
          </p:nvSpPr>
          <p:spPr bwMode="auto">
            <a:xfrm>
              <a:off x="4776" y="2333"/>
              <a:ext cx="123" cy="63"/>
            </a:xfrm>
            <a:custGeom>
              <a:avLst/>
              <a:gdLst/>
              <a:ahLst/>
              <a:cxnLst>
                <a:cxn ang="0">
                  <a:pos x="6" y="27"/>
                </a:cxn>
                <a:cxn ang="0">
                  <a:pos x="61" y="7"/>
                </a:cxn>
                <a:cxn ang="0">
                  <a:pos x="117" y="0"/>
                </a:cxn>
                <a:cxn ang="0">
                  <a:pos x="122" y="7"/>
                </a:cxn>
                <a:cxn ang="0">
                  <a:pos x="16" y="33"/>
                </a:cxn>
                <a:cxn ang="0">
                  <a:pos x="111" y="27"/>
                </a:cxn>
                <a:cxn ang="0">
                  <a:pos x="111" y="33"/>
                </a:cxn>
                <a:cxn ang="0">
                  <a:pos x="44" y="41"/>
                </a:cxn>
                <a:cxn ang="0">
                  <a:pos x="102" y="54"/>
                </a:cxn>
                <a:cxn ang="0">
                  <a:pos x="102" y="62"/>
                </a:cxn>
                <a:cxn ang="0">
                  <a:pos x="40" y="54"/>
                </a:cxn>
                <a:cxn ang="0">
                  <a:pos x="0" y="54"/>
                </a:cxn>
                <a:cxn ang="0">
                  <a:pos x="0" y="41"/>
                </a:cxn>
                <a:cxn ang="0">
                  <a:pos x="6" y="27"/>
                </a:cxn>
                <a:cxn ang="0">
                  <a:pos x="6" y="27"/>
                </a:cxn>
              </a:cxnLst>
              <a:rect l="0" t="0" r="r" b="b"/>
              <a:pathLst>
                <a:path w="123" h="63">
                  <a:moveTo>
                    <a:pt x="6" y="27"/>
                  </a:moveTo>
                  <a:lnTo>
                    <a:pt x="61" y="7"/>
                  </a:lnTo>
                  <a:lnTo>
                    <a:pt x="117" y="0"/>
                  </a:lnTo>
                  <a:lnTo>
                    <a:pt x="122" y="7"/>
                  </a:lnTo>
                  <a:lnTo>
                    <a:pt x="16" y="33"/>
                  </a:lnTo>
                  <a:lnTo>
                    <a:pt x="111" y="27"/>
                  </a:lnTo>
                  <a:lnTo>
                    <a:pt x="111" y="33"/>
                  </a:lnTo>
                  <a:lnTo>
                    <a:pt x="44" y="41"/>
                  </a:lnTo>
                  <a:lnTo>
                    <a:pt x="102" y="54"/>
                  </a:lnTo>
                  <a:lnTo>
                    <a:pt x="102" y="62"/>
                  </a:lnTo>
                  <a:lnTo>
                    <a:pt x="40" y="54"/>
                  </a:lnTo>
                  <a:lnTo>
                    <a:pt x="0" y="54"/>
                  </a:lnTo>
                  <a:lnTo>
                    <a:pt x="0" y="41"/>
                  </a:lnTo>
                  <a:lnTo>
                    <a:pt x="6" y="27"/>
                  </a:lnTo>
                  <a:lnTo>
                    <a:pt x="6" y="27"/>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8" name="Freeform 27"/>
            <p:cNvSpPr>
              <a:spLocks/>
            </p:cNvSpPr>
            <p:nvPr/>
          </p:nvSpPr>
          <p:spPr bwMode="auto">
            <a:xfrm>
              <a:off x="4590" y="2100"/>
              <a:ext cx="355" cy="217"/>
            </a:xfrm>
            <a:custGeom>
              <a:avLst/>
              <a:gdLst/>
              <a:ahLst/>
              <a:cxnLst>
                <a:cxn ang="0">
                  <a:pos x="140" y="12"/>
                </a:cxn>
                <a:cxn ang="0">
                  <a:pos x="44" y="45"/>
                </a:cxn>
                <a:cxn ang="0">
                  <a:pos x="15" y="97"/>
                </a:cxn>
                <a:cxn ang="0">
                  <a:pos x="5" y="90"/>
                </a:cxn>
                <a:cxn ang="0">
                  <a:pos x="0" y="110"/>
                </a:cxn>
                <a:cxn ang="0">
                  <a:pos x="0" y="136"/>
                </a:cxn>
                <a:cxn ang="0">
                  <a:pos x="9" y="161"/>
                </a:cxn>
                <a:cxn ang="0">
                  <a:pos x="20" y="155"/>
                </a:cxn>
                <a:cxn ang="0">
                  <a:pos x="50" y="216"/>
                </a:cxn>
                <a:cxn ang="0">
                  <a:pos x="59" y="208"/>
                </a:cxn>
                <a:cxn ang="0">
                  <a:pos x="40" y="155"/>
                </a:cxn>
                <a:cxn ang="0">
                  <a:pos x="120" y="123"/>
                </a:cxn>
                <a:cxn ang="0">
                  <a:pos x="130" y="84"/>
                </a:cxn>
                <a:cxn ang="0">
                  <a:pos x="111" y="103"/>
                </a:cxn>
                <a:cxn ang="0">
                  <a:pos x="24" y="142"/>
                </a:cxn>
                <a:cxn ang="0">
                  <a:pos x="15" y="130"/>
                </a:cxn>
                <a:cxn ang="0">
                  <a:pos x="36" y="84"/>
                </a:cxn>
                <a:cxn ang="0">
                  <a:pos x="55" y="63"/>
                </a:cxn>
                <a:cxn ang="0">
                  <a:pos x="130" y="45"/>
                </a:cxn>
                <a:cxn ang="0">
                  <a:pos x="124" y="71"/>
                </a:cxn>
                <a:cxn ang="0">
                  <a:pos x="156" y="63"/>
                </a:cxn>
                <a:cxn ang="0">
                  <a:pos x="175" y="63"/>
                </a:cxn>
                <a:cxn ang="0">
                  <a:pos x="160" y="97"/>
                </a:cxn>
                <a:cxn ang="0">
                  <a:pos x="172" y="110"/>
                </a:cxn>
                <a:cxn ang="0">
                  <a:pos x="186" y="110"/>
                </a:cxn>
                <a:cxn ang="0">
                  <a:pos x="312" y="110"/>
                </a:cxn>
                <a:cxn ang="0">
                  <a:pos x="328" y="84"/>
                </a:cxn>
                <a:cxn ang="0">
                  <a:pos x="354" y="208"/>
                </a:cxn>
                <a:cxn ang="0">
                  <a:pos x="332" y="52"/>
                </a:cxn>
                <a:cxn ang="0">
                  <a:pos x="322" y="45"/>
                </a:cxn>
                <a:cxn ang="0">
                  <a:pos x="303" y="90"/>
                </a:cxn>
                <a:cxn ang="0">
                  <a:pos x="247" y="90"/>
                </a:cxn>
                <a:cxn ang="0">
                  <a:pos x="181" y="97"/>
                </a:cxn>
                <a:cxn ang="0">
                  <a:pos x="217" y="25"/>
                </a:cxn>
                <a:cxn ang="0">
                  <a:pos x="278" y="18"/>
                </a:cxn>
                <a:cxn ang="0">
                  <a:pos x="312" y="25"/>
                </a:cxn>
                <a:cxn ang="0">
                  <a:pos x="342" y="39"/>
                </a:cxn>
                <a:cxn ang="0">
                  <a:pos x="348" y="25"/>
                </a:cxn>
                <a:cxn ang="0">
                  <a:pos x="308" y="6"/>
                </a:cxn>
                <a:cxn ang="0">
                  <a:pos x="237" y="0"/>
                </a:cxn>
                <a:cxn ang="0">
                  <a:pos x="186" y="12"/>
                </a:cxn>
                <a:cxn ang="0">
                  <a:pos x="181" y="52"/>
                </a:cxn>
                <a:cxn ang="0">
                  <a:pos x="140" y="52"/>
                </a:cxn>
                <a:cxn ang="0">
                  <a:pos x="156" y="18"/>
                </a:cxn>
                <a:cxn ang="0">
                  <a:pos x="140" y="12"/>
                </a:cxn>
                <a:cxn ang="0">
                  <a:pos x="140" y="12"/>
                </a:cxn>
              </a:cxnLst>
              <a:rect l="0" t="0" r="r" b="b"/>
              <a:pathLst>
                <a:path w="355" h="217">
                  <a:moveTo>
                    <a:pt x="140" y="12"/>
                  </a:moveTo>
                  <a:lnTo>
                    <a:pt x="44" y="45"/>
                  </a:lnTo>
                  <a:lnTo>
                    <a:pt x="15" y="97"/>
                  </a:lnTo>
                  <a:lnTo>
                    <a:pt x="5" y="90"/>
                  </a:lnTo>
                  <a:lnTo>
                    <a:pt x="0" y="110"/>
                  </a:lnTo>
                  <a:lnTo>
                    <a:pt x="0" y="136"/>
                  </a:lnTo>
                  <a:lnTo>
                    <a:pt x="9" y="161"/>
                  </a:lnTo>
                  <a:lnTo>
                    <a:pt x="20" y="155"/>
                  </a:lnTo>
                  <a:lnTo>
                    <a:pt x="50" y="216"/>
                  </a:lnTo>
                  <a:lnTo>
                    <a:pt x="59" y="208"/>
                  </a:lnTo>
                  <a:lnTo>
                    <a:pt x="40" y="155"/>
                  </a:lnTo>
                  <a:lnTo>
                    <a:pt x="120" y="123"/>
                  </a:lnTo>
                  <a:lnTo>
                    <a:pt x="130" y="84"/>
                  </a:lnTo>
                  <a:lnTo>
                    <a:pt x="111" y="103"/>
                  </a:lnTo>
                  <a:lnTo>
                    <a:pt x="24" y="142"/>
                  </a:lnTo>
                  <a:lnTo>
                    <a:pt x="15" y="130"/>
                  </a:lnTo>
                  <a:lnTo>
                    <a:pt x="36" y="84"/>
                  </a:lnTo>
                  <a:lnTo>
                    <a:pt x="55" y="63"/>
                  </a:lnTo>
                  <a:lnTo>
                    <a:pt x="130" y="45"/>
                  </a:lnTo>
                  <a:lnTo>
                    <a:pt x="124" y="71"/>
                  </a:lnTo>
                  <a:lnTo>
                    <a:pt x="156" y="63"/>
                  </a:lnTo>
                  <a:lnTo>
                    <a:pt x="175" y="63"/>
                  </a:lnTo>
                  <a:lnTo>
                    <a:pt x="160" y="97"/>
                  </a:lnTo>
                  <a:lnTo>
                    <a:pt x="172" y="110"/>
                  </a:lnTo>
                  <a:lnTo>
                    <a:pt x="186" y="110"/>
                  </a:lnTo>
                  <a:lnTo>
                    <a:pt x="312" y="110"/>
                  </a:lnTo>
                  <a:lnTo>
                    <a:pt x="328" y="84"/>
                  </a:lnTo>
                  <a:lnTo>
                    <a:pt x="354" y="208"/>
                  </a:lnTo>
                  <a:lnTo>
                    <a:pt x="332" y="52"/>
                  </a:lnTo>
                  <a:lnTo>
                    <a:pt x="322" y="45"/>
                  </a:lnTo>
                  <a:lnTo>
                    <a:pt x="303" y="90"/>
                  </a:lnTo>
                  <a:lnTo>
                    <a:pt x="247" y="90"/>
                  </a:lnTo>
                  <a:lnTo>
                    <a:pt x="181" y="97"/>
                  </a:lnTo>
                  <a:lnTo>
                    <a:pt x="217" y="25"/>
                  </a:lnTo>
                  <a:lnTo>
                    <a:pt x="278" y="18"/>
                  </a:lnTo>
                  <a:lnTo>
                    <a:pt x="312" y="25"/>
                  </a:lnTo>
                  <a:lnTo>
                    <a:pt x="342" y="39"/>
                  </a:lnTo>
                  <a:lnTo>
                    <a:pt x="348" y="25"/>
                  </a:lnTo>
                  <a:lnTo>
                    <a:pt x="308" y="6"/>
                  </a:lnTo>
                  <a:lnTo>
                    <a:pt x="237" y="0"/>
                  </a:lnTo>
                  <a:lnTo>
                    <a:pt x="186" y="12"/>
                  </a:lnTo>
                  <a:lnTo>
                    <a:pt x="181" y="52"/>
                  </a:lnTo>
                  <a:lnTo>
                    <a:pt x="140" y="52"/>
                  </a:lnTo>
                  <a:lnTo>
                    <a:pt x="156" y="18"/>
                  </a:lnTo>
                  <a:lnTo>
                    <a:pt x="140" y="12"/>
                  </a:lnTo>
                  <a:lnTo>
                    <a:pt x="140" y="12"/>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49" name="Freeform 28"/>
            <p:cNvSpPr>
              <a:spLocks/>
            </p:cNvSpPr>
            <p:nvPr/>
          </p:nvSpPr>
          <p:spPr bwMode="auto">
            <a:xfrm>
              <a:off x="4714" y="2269"/>
              <a:ext cx="155" cy="60"/>
            </a:xfrm>
            <a:custGeom>
              <a:avLst/>
              <a:gdLst/>
              <a:ahLst/>
              <a:cxnLst>
                <a:cxn ang="0">
                  <a:pos x="21" y="59"/>
                </a:cxn>
                <a:cxn ang="0">
                  <a:pos x="83" y="26"/>
                </a:cxn>
                <a:cxn ang="0">
                  <a:pos x="113" y="20"/>
                </a:cxn>
                <a:cxn ang="0">
                  <a:pos x="138" y="32"/>
                </a:cxn>
                <a:cxn ang="0">
                  <a:pos x="154" y="51"/>
                </a:cxn>
                <a:cxn ang="0">
                  <a:pos x="134" y="13"/>
                </a:cxn>
                <a:cxn ang="0">
                  <a:pos x="93" y="0"/>
                </a:cxn>
                <a:cxn ang="0">
                  <a:pos x="51" y="13"/>
                </a:cxn>
                <a:cxn ang="0">
                  <a:pos x="0" y="47"/>
                </a:cxn>
                <a:cxn ang="0">
                  <a:pos x="21" y="59"/>
                </a:cxn>
                <a:cxn ang="0">
                  <a:pos x="21" y="59"/>
                </a:cxn>
              </a:cxnLst>
              <a:rect l="0" t="0" r="r" b="b"/>
              <a:pathLst>
                <a:path w="155" h="60">
                  <a:moveTo>
                    <a:pt x="21" y="59"/>
                  </a:moveTo>
                  <a:lnTo>
                    <a:pt x="83" y="26"/>
                  </a:lnTo>
                  <a:lnTo>
                    <a:pt x="113" y="20"/>
                  </a:lnTo>
                  <a:lnTo>
                    <a:pt x="138" y="32"/>
                  </a:lnTo>
                  <a:lnTo>
                    <a:pt x="154" y="51"/>
                  </a:lnTo>
                  <a:lnTo>
                    <a:pt x="134" y="13"/>
                  </a:lnTo>
                  <a:lnTo>
                    <a:pt x="93" y="0"/>
                  </a:lnTo>
                  <a:lnTo>
                    <a:pt x="51" y="13"/>
                  </a:lnTo>
                  <a:lnTo>
                    <a:pt x="0" y="47"/>
                  </a:lnTo>
                  <a:lnTo>
                    <a:pt x="21" y="59"/>
                  </a:lnTo>
                  <a:lnTo>
                    <a:pt x="21" y="59"/>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0" name="Freeform 29"/>
            <p:cNvSpPr>
              <a:spLocks/>
            </p:cNvSpPr>
            <p:nvPr/>
          </p:nvSpPr>
          <p:spPr bwMode="auto">
            <a:xfrm>
              <a:off x="4857" y="2340"/>
              <a:ext cx="153" cy="341"/>
            </a:xfrm>
            <a:custGeom>
              <a:avLst/>
              <a:gdLst/>
              <a:ahLst/>
              <a:cxnLst>
                <a:cxn ang="0">
                  <a:pos x="36" y="41"/>
                </a:cxn>
                <a:cxn ang="0">
                  <a:pos x="112" y="0"/>
                </a:cxn>
                <a:cxn ang="0">
                  <a:pos x="112" y="41"/>
                </a:cxn>
                <a:cxn ang="0">
                  <a:pos x="132" y="34"/>
                </a:cxn>
                <a:cxn ang="0">
                  <a:pos x="142" y="59"/>
                </a:cxn>
                <a:cxn ang="0">
                  <a:pos x="81" y="80"/>
                </a:cxn>
                <a:cxn ang="0">
                  <a:pos x="152" y="74"/>
                </a:cxn>
                <a:cxn ang="0">
                  <a:pos x="147" y="100"/>
                </a:cxn>
                <a:cxn ang="0">
                  <a:pos x="122" y="105"/>
                </a:cxn>
                <a:cxn ang="0">
                  <a:pos x="147" y="112"/>
                </a:cxn>
                <a:cxn ang="0">
                  <a:pos x="137" y="126"/>
                </a:cxn>
                <a:cxn ang="0">
                  <a:pos x="127" y="184"/>
                </a:cxn>
                <a:cxn ang="0">
                  <a:pos x="91" y="249"/>
                </a:cxn>
                <a:cxn ang="0">
                  <a:pos x="45" y="295"/>
                </a:cxn>
                <a:cxn ang="0">
                  <a:pos x="21" y="315"/>
                </a:cxn>
                <a:cxn ang="0">
                  <a:pos x="15" y="340"/>
                </a:cxn>
                <a:cxn ang="0">
                  <a:pos x="0" y="334"/>
                </a:cxn>
                <a:cxn ang="0">
                  <a:pos x="11" y="295"/>
                </a:cxn>
                <a:cxn ang="0">
                  <a:pos x="15" y="204"/>
                </a:cxn>
                <a:cxn ang="0">
                  <a:pos x="6" y="112"/>
                </a:cxn>
                <a:cxn ang="0">
                  <a:pos x="15" y="119"/>
                </a:cxn>
                <a:cxn ang="0">
                  <a:pos x="30" y="290"/>
                </a:cxn>
                <a:cxn ang="0">
                  <a:pos x="72" y="243"/>
                </a:cxn>
                <a:cxn ang="0">
                  <a:pos x="55" y="236"/>
                </a:cxn>
                <a:cxn ang="0">
                  <a:pos x="75" y="211"/>
                </a:cxn>
                <a:cxn ang="0">
                  <a:pos x="65" y="191"/>
                </a:cxn>
                <a:cxn ang="0">
                  <a:pos x="36" y="191"/>
                </a:cxn>
                <a:cxn ang="0">
                  <a:pos x="107" y="152"/>
                </a:cxn>
                <a:cxn ang="0">
                  <a:pos x="112" y="132"/>
                </a:cxn>
                <a:cxn ang="0">
                  <a:pos x="51" y="158"/>
                </a:cxn>
                <a:cxn ang="0">
                  <a:pos x="51" y="119"/>
                </a:cxn>
                <a:cxn ang="0">
                  <a:pos x="30" y="112"/>
                </a:cxn>
                <a:cxn ang="0">
                  <a:pos x="75" y="59"/>
                </a:cxn>
                <a:cxn ang="0">
                  <a:pos x="41" y="74"/>
                </a:cxn>
                <a:cxn ang="0">
                  <a:pos x="36" y="41"/>
                </a:cxn>
                <a:cxn ang="0">
                  <a:pos x="36" y="41"/>
                </a:cxn>
              </a:cxnLst>
              <a:rect l="0" t="0" r="r" b="b"/>
              <a:pathLst>
                <a:path w="153" h="341">
                  <a:moveTo>
                    <a:pt x="36" y="41"/>
                  </a:moveTo>
                  <a:lnTo>
                    <a:pt x="112" y="0"/>
                  </a:lnTo>
                  <a:lnTo>
                    <a:pt x="112" y="41"/>
                  </a:lnTo>
                  <a:lnTo>
                    <a:pt x="132" y="34"/>
                  </a:lnTo>
                  <a:lnTo>
                    <a:pt x="142" y="59"/>
                  </a:lnTo>
                  <a:lnTo>
                    <a:pt x="81" y="80"/>
                  </a:lnTo>
                  <a:lnTo>
                    <a:pt x="152" y="74"/>
                  </a:lnTo>
                  <a:lnTo>
                    <a:pt x="147" y="100"/>
                  </a:lnTo>
                  <a:lnTo>
                    <a:pt x="122" y="105"/>
                  </a:lnTo>
                  <a:lnTo>
                    <a:pt x="147" y="112"/>
                  </a:lnTo>
                  <a:lnTo>
                    <a:pt x="137" y="126"/>
                  </a:lnTo>
                  <a:lnTo>
                    <a:pt x="127" y="184"/>
                  </a:lnTo>
                  <a:lnTo>
                    <a:pt x="91" y="249"/>
                  </a:lnTo>
                  <a:lnTo>
                    <a:pt x="45" y="295"/>
                  </a:lnTo>
                  <a:lnTo>
                    <a:pt x="21" y="315"/>
                  </a:lnTo>
                  <a:lnTo>
                    <a:pt x="15" y="340"/>
                  </a:lnTo>
                  <a:lnTo>
                    <a:pt x="0" y="334"/>
                  </a:lnTo>
                  <a:lnTo>
                    <a:pt x="11" y="295"/>
                  </a:lnTo>
                  <a:lnTo>
                    <a:pt x="15" y="204"/>
                  </a:lnTo>
                  <a:lnTo>
                    <a:pt x="6" y="112"/>
                  </a:lnTo>
                  <a:lnTo>
                    <a:pt x="15" y="119"/>
                  </a:lnTo>
                  <a:lnTo>
                    <a:pt x="30" y="290"/>
                  </a:lnTo>
                  <a:lnTo>
                    <a:pt x="72" y="243"/>
                  </a:lnTo>
                  <a:lnTo>
                    <a:pt x="55" y="236"/>
                  </a:lnTo>
                  <a:lnTo>
                    <a:pt x="75" y="211"/>
                  </a:lnTo>
                  <a:lnTo>
                    <a:pt x="65" y="191"/>
                  </a:lnTo>
                  <a:lnTo>
                    <a:pt x="36" y="191"/>
                  </a:lnTo>
                  <a:lnTo>
                    <a:pt x="107" y="152"/>
                  </a:lnTo>
                  <a:lnTo>
                    <a:pt x="112" y="132"/>
                  </a:lnTo>
                  <a:lnTo>
                    <a:pt x="51" y="158"/>
                  </a:lnTo>
                  <a:lnTo>
                    <a:pt x="51" y="119"/>
                  </a:lnTo>
                  <a:lnTo>
                    <a:pt x="30" y="112"/>
                  </a:lnTo>
                  <a:lnTo>
                    <a:pt x="75" y="59"/>
                  </a:lnTo>
                  <a:lnTo>
                    <a:pt x="41" y="74"/>
                  </a:lnTo>
                  <a:lnTo>
                    <a:pt x="36" y="41"/>
                  </a:lnTo>
                  <a:lnTo>
                    <a:pt x="36" y="41"/>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1" name="Freeform 30"/>
            <p:cNvSpPr>
              <a:spLocks/>
            </p:cNvSpPr>
            <p:nvPr/>
          </p:nvSpPr>
          <p:spPr bwMode="auto">
            <a:xfrm>
              <a:off x="4382" y="2125"/>
              <a:ext cx="127" cy="283"/>
            </a:xfrm>
            <a:custGeom>
              <a:avLst/>
              <a:gdLst/>
              <a:ahLst/>
              <a:cxnLst>
                <a:cxn ang="0">
                  <a:pos x="37" y="0"/>
                </a:cxn>
                <a:cxn ang="0">
                  <a:pos x="0" y="38"/>
                </a:cxn>
                <a:cxn ang="0">
                  <a:pos x="126" y="282"/>
                </a:cxn>
                <a:cxn ang="0">
                  <a:pos x="37" y="0"/>
                </a:cxn>
                <a:cxn ang="0">
                  <a:pos x="37" y="0"/>
                </a:cxn>
              </a:cxnLst>
              <a:rect l="0" t="0" r="r" b="b"/>
              <a:pathLst>
                <a:path w="127" h="283">
                  <a:moveTo>
                    <a:pt x="37" y="0"/>
                  </a:moveTo>
                  <a:lnTo>
                    <a:pt x="0" y="38"/>
                  </a:lnTo>
                  <a:lnTo>
                    <a:pt x="126" y="282"/>
                  </a:lnTo>
                  <a:lnTo>
                    <a:pt x="37" y="0"/>
                  </a:lnTo>
                  <a:lnTo>
                    <a:pt x="37"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2" name="Freeform 31"/>
            <p:cNvSpPr>
              <a:spLocks/>
            </p:cNvSpPr>
            <p:nvPr/>
          </p:nvSpPr>
          <p:spPr bwMode="auto">
            <a:xfrm>
              <a:off x="4219" y="2118"/>
              <a:ext cx="250" cy="309"/>
            </a:xfrm>
            <a:custGeom>
              <a:avLst/>
              <a:gdLst/>
              <a:ahLst/>
              <a:cxnLst>
                <a:cxn ang="0">
                  <a:pos x="26" y="0"/>
                </a:cxn>
                <a:cxn ang="0">
                  <a:pos x="0" y="66"/>
                </a:cxn>
                <a:cxn ang="0">
                  <a:pos x="249" y="308"/>
                </a:cxn>
                <a:cxn ang="0">
                  <a:pos x="26" y="0"/>
                </a:cxn>
                <a:cxn ang="0">
                  <a:pos x="26" y="0"/>
                </a:cxn>
              </a:cxnLst>
              <a:rect l="0" t="0" r="r" b="b"/>
              <a:pathLst>
                <a:path w="250" h="309">
                  <a:moveTo>
                    <a:pt x="26" y="0"/>
                  </a:moveTo>
                  <a:lnTo>
                    <a:pt x="0" y="66"/>
                  </a:lnTo>
                  <a:lnTo>
                    <a:pt x="249" y="308"/>
                  </a:lnTo>
                  <a:lnTo>
                    <a:pt x="26" y="0"/>
                  </a:lnTo>
                  <a:lnTo>
                    <a:pt x="26"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3" name="Freeform 32"/>
            <p:cNvSpPr>
              <a:spLocks/>
            </p:cNvSpPr>
            <p:nvPr/>
          </p:nvSpPr>
          <p:spPr bwMode="auto">
            <a:xfrm>
              <a:off x="5029" y="2242"/>
              <a:ext cx="117" cy="99"/>
            </a:xfrm>
            <a:custGeom>
              <a:avLst/>
              <a:gdLst/>
              <a:ahLst/>
              <a:cxnLst>
                <a:cxn ang="0">
                  <a:pos x="106" y="0"/>
                </a:cxn>
                <a:cxn ang="0">
                  <a:pos x="0" y="98"/>
                </a:cxn>
                <a:cxn ang="0">
                  <a:pos x="116" y="19"/>
                </a:cxn>
                <a:cxn ang="0">
                  <a:pos x="106" y="0"/>
                </a:cxn>
                <a:cxn ang="0">
                  <a:pos x="106" y="0"/>
                </a:cxn>
              </a:cxnLst>
              <a:rect l="0" t="0" r="r" b="b"/>
              <a:pathLst>
                <a:path w="117" h="99">
                  <a:moveTo>
                    <a:pt x="106" y="0"/>
                  </a:moveTo>
                  <a:lnTo>
                    <a:pt x="0" y="98"/>
                  </a:lnTo>
                  <a:lnTo>
                    <a:pt x="116" y="19"/>
                  </a:lnTo>
                  <a:lnTo>
                    <a:pt x="106" y="0"/>
                  </a:lnTo>
                  <a:lnTo>
                    <a:pt x="106"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4" name="Freeform 33"/>
            <p:cNvSpPr>
              <a:spLocks/>
            </p:cNvSpPr>
            <p:nvPr/>
          </p:nvSpPr>
          <p:spPr bwMode="auto">
            <a:xfrm>
              <a:off x="5222" y="2524"/>
              <a:ext cx="158" cy="251"/>
            </a:xfrm>
            <a:custGeom>
              <a:avLst/>
              <a:gdLst/>
              <a:ahLst/>
              <a:cxnLst>
                <a:cxn ang="0">
                  <a:pos x="0" y="7"/>
                </a:cxn>
                <a:cxn ang="0">
                  <a:pos x="21" y="0"/>
                </a:cxn>
                <a:cxn ang="0">
                  <a:pos x="157" y="189"/>
                </a:cxn>
                <a:cxn ang="0">
                  <a:pos x="137" y="215"/>
                </a:cxn>
                <a:cxn ang="0">
                  <a:pos x="137" y="242"/>
                </a:cxn>
                <a:cxn ang="0">
                  <a:pos x="121" y="250"/>
                </a:cxn>
                <a:cxn ang="0">
                  <a:pos x="101" y="189"/>
                </a:cxn>
                <a:cxn ang="0">
                  <a:pos x="59" y="117"/>
                </a:cxn>
                <a:cxn ang="0">
                  <a:pos x="130" y="210"/>
                </a:cxn>
                <a:cxn ang="0">
                  <a:pos x="141" y="197"/>
                </a:cxn>
                <a:cxn ang="0">
                  <a:pos x="0" y="7"/>
                </a:cxn>
                <a:cxn ang="0">
                  <a:pos x="0" y="7"/>
                </a:cxn>
              </a:cxnLst>
              <a:rect l="0" t="0" r="r" b="b"/>
              <a:pathLst>
                <a:path w="158" h="251">
                  <a:moveTo>
                    <a:pt x="0" y="7"/>
                  </a:moveTo>
                  <a:lnTo>
                    <a:pt x="21" y="0"/>
                  </a:lnTo>
                  <a:lnTo>
                    <a:pt x="157" y="189"/>
                  </a:lnTo>
                  <a:lnTo>
                    <a:pt x="137" y="215"/>
                  </a:lnTo>
                  <a:lnTo>
                    <a:pt x="137" y="242"/>
                  </a:lnTo>
                  <a:lnTo>
                    <a:pt x="121" y="250"/>
                  </a:lnTo>
                  <a:lnTo>
                    <a:pt x="101" y="189"/>
                  </a:lnTo>
                  <a:lnTo>
                    <a:pt x="59" y="117"/>
                  </a:lnTo>
                  <a:lnTo>
                    <a:pt x="130" y="210"/>
                  </a:lnTo>
                  <a:lnTo>
                    <a:pt x="141" y="197"/>
                  </a:lnTo>
                  <a:lnTo>
                    <a:pt x="0" y="7"/>
                  </a:lnTo>
                  <a:lnTo>
                    <a:pt x="0" y="7"/>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5" name="Freeform 34"/>
            <p:cNvSpPr>
              <a:spLocks/>
            </p:cNvSpPr>
            <p:nvPr/>
          </p:nvSpPr>
          <p:spPr bwMode="auto">
            <a:xfrm>
              <a:off x="5217" y="2381"/>
              <a:ext cx="168" cy="242"/>
            </a:xfrm>
            <a:custGeom>
              <a:avLst/>
              <a:gdLst/>
              <a:ahLst/>
              <a:cxnLst>
                <a:cxn ang="0">
                  <a:pos x="0" y="117"/>
                </a:cxn>
                <a:cxn ang="0">
                  <a:pos x="31" y="6"/>
                </a:cxn>
                <a:cxn ang="0">
                  <a:pos x="142" y="0"/>
                </a:cxn>
                <a:cxn ang="0">
                  <a:pos x="167" y="91"/>
                </a:cxn>
                <a:cxn ang="0">
                  <a:pos x="135" y="143"/>
                </a:cxn>
                <a:cxn ang="0">
                  <a:pos x="167" y="215"/>
                </a:cxn>
                <a:cxn ang="0">
                  <a:pos x="151" y="222"/>
                </a:cxn>
                <a:cxn ang="0">
                  <a:pos x="142" y="182"/>
                </a:cxn>
                <a:cxn ang="0">
                  <a:pos x="111" y="136"/>
                </a:cxn>
                <a:cxn ang="0">
                  <a:pos x="132" y="202"/>
                </a:cxn>
                <a:cxn ang="0">
                  <a:pos x="132" y="241"/>
                </a:cxn>
                <a:cxn ang="0">
                  <a:pos x="122" y="229"/>
                </a:cxn>
                <a:cxn ang="0">
                  <a:pos x="111" y="189"/>
                </a:cxn>
                <a:cxn ang="0">
                  <a:pos x="84" y="130"/>
                </a:cxn>
                <a:cxn ang="0">
                  <a:pos x="61" y="78"/>
                </a:cxn>
                <a:cxn ang="0">
                  <a:pos x="64" y="71"/>
                </a:cxn>
                <a:cxn ang="0">
                  <a:pos x="100" y="85"/>
                </a:cxn>
                <a:cxn ang="0">
                  <a:pos x="122" y="117"/>
                </a:cxn>
                <a:cxn ang="0">
                  <a:pos x="142" y="111"/>
                </a:cxn>
                <a:cxn ang="0">
                  <a:pos x="132" y="18"/>
                </a:cxn>
                <a:cxn ang="0">
                  <a:pos x="50" y="18"/>
                </a:cxn>
                <a:cxn ang="0">
                  <a:pos x="19" y="117"/>
                </a:cxn>
                <a:cxn ang="0">
                  <a:pos x="0" y="117"/>
                </a:cxn>
                <a:cxn ang="0">
                  <a:pos x="0" y="117"/>
                </a:cxn>
              </a:cxnLst>
              <a:rect l="0" t="0" r="r" b="b"/>
              <a:pathLst>
                <a:path w="168" h="242">
                  <a:moveTo>
                    <a:pt x="0" y="117"/>
                  </a:moveTo>
                  <a:lnTo>
                    <a:pt x="31" y="6"/>
                  </a:lnTo>
                  <a:lnTo>
                    <a:pt x="142" y="0"/>
                  </a:lnTo>
                  <a:lnTo>
                    <a:pt x="167" y="91"/>
                  </a:lnTo>
                  <a:lnTo>
                    <a:pt x="135" y="143"/>
                  </a:lnTo>
                  <a:lnTo>
                    <a:pt x="167" y="215"/>
                  </a:lnTo>
                  <a:lnTo>
                    <a:pt x="151" y="222"/>
                  </a:lnTo>
                  <a:lnTo>
                    <a:pt x="142" y="182"/>
                  </a:lnTo>
                  <a:lnTo>
                    <a:pt x="111" y="136"/>
                  </a:lnTo>
                  <a:lnTo>
                    <a:pt x="132" y="202"/>
                  </a:lnTo>
                  <a:lnTo>
                    <a:pt x="132" y="241"/>
                  </a:lnTo>
                  <a:lnTo>
                    <a:pt x="122" y="229"/>
                  </a:lnTo>
                  <a:lnTo>
                    <a:pt x="111" y="189"/>
                  </a:lnTo>
                  <a:lnTo>
                    <a:pt x="84" y="130"/>
                  </a:lnTo>
                  <a:lnTo>
                    <a:pt x="61" y="78"/>
                  </a:lnTo>
                  <a:lnTo>
                    <a:pt x="64" y="71"/>
                  </a:lnTo>
                  <a:lnTo>
                    <a:pt x="100" y="85"/>
                  </a:lnTo>
                  <a:lnTo>
                    <a:pt x="122" y="117"/>
                  </a:lnTo>
                  <a:lnTo>
                    <a:pt x="142" y="111"/>
                  </a:lnTo>
                  <a:lnTo>
                    <a:pt x="132" y="18"/>
                  </a:lnTo>
                  <a:lnTo>
                    <a:pt x="50" y="18"/>
                  </a:lnTo>
                  <a:lnTo>
                    <a:pt x="19" y="117"/>
                  </a:lnTo>
                  <a:lnTo>
                    <a:pt x="0" y="117"/>
                  </a:lnTo>
                  <a:lnTo>
                    <a:pt x="0" y="117"/>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6" name="Freeform 35"/>
            <p:cNvSpPr>
              <a:spLocks/>
            </p:cNvSpPr>
            <p:nvPr/>
          </p:nvSpPr>
          <p:spPr bwMode="auto">
            <a:xfrm>
              <a:off x="5363" y="2328"/>
              <a:ext cx="169" cy="256"/>
            </a:xfrm>
            <a:custGeom>
              <a:avLst/>
              <a:gdLst/>
              <a:ahLst/>
              <a:cxnLst>
                <a:cxn ang="0">
                  <a:pos x="0" y="53"/>
                </a:cxn>
                <a:cxn ang="0">
                  <a:pos x="46" y="0"/>
                </a:cxn>
                <a:cxn ang="0">
                  <a:pos x="97" y="59"/>
                </a:cxn>
                <a:cxn ang="0">
                  <a:pos x="82" y="79"/>
                </a:cxn>
                <a:cxn ang="0">
                  <a:pos x="147" y="71"/>
                </a:cxn>
                <a:cxn ang="0">
                  <a:pos x="153" y="164"/>
                </a:cxn>
                <a:cxn ang="0">
                  <a:pos x="168" y="170"/>
                </a:cxn>
                <a:cxn ang="0">
                  <a:pos x="168" y="229"/>
                </a:cxn>
                <a:cxn ang="0">
                  <a:pos x="30" y="255"/>
                </a:cxn>
                <a:cxn ang="0">
                  <a:pos x="30" y="216"/>
                </a:cxn>
                <a:cxn ang="0">
                  <a:pos x="40" y="242"/>
                </a:cxn>
                <a:cxn ang="0">
                  <a:pos x="137" y="229"/>
                </a:cxn>
                <a:cxn ang="0">
                  <a:pos x="147" y="183"/>
                </a:cxn>
                <a:cxn ang="0">
                  <a:pos x="56" y="196"/>
                </a:cxn>
                <a:cxn ang="0">
                  <a:pos x="142" y="164"/>
                </a:cxn>
                <a:cxn ang="0">
                  <a:pos x="137" y="92"/>
                </a:cxn>
                <a:cxn ang="0">
                  <a:pos x="56" y="103"/>
                </a:cxn>
                <a:cxn ang="0">
                  <a:pos x="46" y="177"/>
                </a:cxn>
                <a:cxn ang="0">
                  <a:pos x="37" y="103"/>
                </a:cxn>
                <a:cxn ang="0">
                  <a:pos x="71" y="59"/>
                </a:cxn>
                <a:cxn ang="0">
                  <a:pos x="51" y="19"/>
                </a:cxn>
                <a:cxn ang="0">
                  <a:pos x="11" y="71"/>
                </a:cxn>
                <a:cxn ang="0">
                  <a:pos x="0" y="53"/>
                </a:cxn>
                <a:cxn ang="0">
                  <a:pos x="0" y="53"/>
                </a:cxn>
              </a:cxnLst>
              <a:rect l="0" t="0" r="r" b="b"/>
              <a:pathLst>
                <a:path w="169" h="256">
                  <a:moveTo>
                    <a:pt x="0" y="53"/>
                  </a:moveTo>
                  <a:lnTo>
                    <a:pt x="46" y="0"/>
                  </a:lnTo>
                  <a:lnTo>
                    <a:pt x="97" y="59"/>
                  </a:lnTo>
                  <a:lnTo>
                    <a:pt x="82" y="79"/>
                  </a:lnTo>
                  <a:lnTo>
                    <a:pt x="147" y="71"/>
                  </a:lnTo>
                  <a:lnTo>
                    <a:pt x="153" y="164"/>
                  </a:lnTo>
                  <a:lnTo>
                    <a:pt x="168" y="170"/>
                  </a:lnTo>
                  <a:lnTo>
                    <a:pt x="168" y="229"/>
                  </a:lnTo>
                  <a:lnTo>
                    <a:pt x="30" y="255"/>
                  </a:lnTo>
                  <a:lnTo>
                    <a:pt x="30" y="216"/>
                  </a:lnTo>
                  <a:lnTo>
                    <a:pt x="40" y="242"/>
                  </a:lnTo>
                  <a:lnTo>
                    <a:pt x="137" y="229"/>
                  </a:lnTo>
                  <a:lnTo>
                    <a:pt x="147" y="183"/>
                  </a:lnTo>
                  <a:lnTo>
                    <a:pt x="56" y="196"/>
                  </a:lnTo>
                  <a:lnTo>
                    <a:pt x="142" y="164"/>
                  </a:lnTo>
                  <a:lnTo>
                    <a:pt x="137" y="92"/>
                  </a:lnTo>
                  <a:lnTo>
                    <a:pt x="56" y="103"/>
                  </a:lnTo>
                  <a:lnTo>
                    <a:pt x="46" y="177"/>
                  </a:lnTo>
                  <a:lnTo>
                    <a:pt x="37" y="103"/>
                  </a:lnTo>
                  <a:lnTo>
                    <a:pt x="71" y="59"/>
                  </a:lnTo>
                  <a:lnTo>
                    <a:pt x="51" y="19"/>
                  </a:lnTo>
                  <a:lnTo>
                    <a:pt x="11" y="71"/>
                  </a:lnTo>
                  <a:lnTo>
                    <a:pt x="0" y="53"/>
                  </a:lnTo>
                  <a:lnTo>
                    <a:pt x="0" y="53"/>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7" name="Freeform 36"/>
            <p:cNvSpPr>
              <a:spLocks/>
            </p:cNvSpPr>
            <p:nvPr/>
          </p:nvSpPr>
          <p:spPr bwMode="auto">
            <a:xfrm>
              <a:off x="5542" y="2551"/>
              <a:ext cx="70" cy="66"/>
            </a:xfrm>
            <a:custGeom>
              <a:avLst/>
              <a:gdLst/>
              <a:ahLst/>
              <a:cxnLst>
                <a:cxn ang="0">
                  <a:pos x="10" y="0"/>
                </a:cxn>
                <a:cxn ang="0">
                  <a:pos x="69" y="6"/>
                </a:cxn>
                <a:cxn ang="0">
                  <a:pos x="40" y="65"/>
                </a:cxn>
                <a:cxn ang="0">
                  <a:pos x="40" y="19"/>
                </a:cxn>
                <a:cxn ang="0">
                  <a:pos x="0" y="12"/>
                </a:cxn>
                <a:cxn ang="0">
                  <a:pos x="10" y="0"/>
                </a:cxn>
                <a:cxn ang="0">
                  <a:pos x="10" y="0"/>
                </a:cxn>
              </a:cxnLst>
              <a:rect l="0" t="0" r="r" b="b"/>
              <a:pathLst>
                <a:path w="70" h="66">
                  <a:moveTo>
                    <a:pt x="10" y="0"/>
                  </a:moveTo>
                  <a:lnTo>
                    <a:pt x="69" y="6"/>
                  </a:lnTo>
                  <a:lnTo>
                    <a:pt x="40" y="65"/>
                  </a:lnTo>
                  <a:lnTo>
                    <a:pt x="40" y="19"/>
                  </a:lnTo>
                  <a:lnTo>
                    <a:pt x="0" y="12"/>
                  </a:lnTo>
                  <a:lnTo>
                    <a:pt x="10" y="0"/>
                  </a:lnTo>
                  <a:lnTo>
                    <a:pt x="10"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8" name="Freeform 37"/>
            <p:cNvSpPr>
              <a:spLocks/>
            </p:cNvSpPr>
            <p:nvPr/>
          </p:nvSpPr>
          <p:spPr bwMode="auto">
            <a:xfrm>
              <a:off x="5142" y="2145"/>
              <a:ext cx="238" cy="222"/>
            </a:xfrm>
            <a:custGeom>
              <a:avLst/>
              <a:gdLst/>
              <a:ahLst/>
              <a:cxnLst>
                <a:cxn ang="0">
                  <a:pos x="237" y="215"/>
                </a:cxn>
                <a:cxn ang="0">
                  <a:pos x="167" y="110"/>
                </a:cxn>
                <a:cxn ang="0">
                  <a:pos x="0" y="0"/>
                </a:cxn>
                <a:cxn ang="0">
                  <a:pos x="8" y="18"/>
                </a:cxn>
                <a:cxn ang="0">
                  <a:pos x="65" y="156"/>
                </a:cxn>
                <a:cxn ang="0">
                  <a:pos x="44" y="65"/>
                </a:cxn>
                <a:cxn ang="0">
                  <a:pos x="65" y="65"/>
                </a:cxn>
                <a:cxn ang="0">
                  <a:pos x="65" y="52"/>
                </a:cxn>
                <a:cxn ang="0">
                  <a:pos x="156" y="124"/>
                </a:cxn>
                <a:cxn ang="0">
                  <a:pos x="232" y="221"/>
                </a:cxn>
                <a:cxn ang="0">
                  <a:pos x="237" y="215"/>
                </a:cxn>
                <a:cxn ang="0">
                  <a:pos x="237" y="215"/>
                </a:cxn>
              </a:cxnLst>
              <a:rect l="0" t="0" r="r" b="b"/>
              <a:pathLst>
                <a:path w="238" h="222">
                  <a:moveTo>
                    <a:pt x="237" y="215"/>
                  </a:moveTo>
                  <a:lnTo>
                    <a:pt x="167" y="110"/>
                  </a:lnTo>
                  <a:lnTo>
                    <a:pt x="0" y="0"/>
                  </a:lnTo>
                  <a:lnTo>
                    <a:pt x="8" y="18"/>
                  </a:lnTo>
                  <a:lnTo>
                    <a:pt x="65" y="156"/>
                  </a:lnTo>
                  <a:lnTo>
                    <a:pt x="44" y="65"/>
                  </a:lnTo>
                  <a:lnTo>
                    <a:pt x="65" y="65"/>
                  </a:lnTo>
                  <a:lnTo>
                    <a:pt x="65" y="52"/>
                  </a:lnTo>
                  <a:lnTo>
                    <a:pt x="156" y="124"/>
                  </a:lnTo>
                  <a:lnTo>
                    <a:pt x="232" y="221"/>
                  </a:lnTo>
                  <a:lnTo>
                    <a:pt x="237" y="215"/>
                  </a:lnTo>
                  <a:lnTo>
                    <a:pt x="237" y="215"/>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59" name="Freeform 38"/>
            <p:cNvSpPr>
              <a:spLocks/>
            </p:cNvSpPr>
            <p:nvPr/>
          </p:nvSpPr>
          <p:spPr bwMode="auto">
            <a:xfrm>
              <a:off x="5267" y="2269"/>
              <a:ext cx="93" cy="106"/>
            </a:xfrm>
            <a:custGeom>
              <a:avLst/>
              <a:gdLst/>
              <a:ahLst/>
              <a:cxnLst>
                <a:cxn ang="0">
                  <a:pos x="92" y="105"/>
                </a:cxn>
                <a:cxn ang="0">
                  <a:pos x="4" y="0"/>
                </a:cxn>
                <a:cxn ang="0">
                  <a:pos x="0" y="7"/>
                </a:cxn>
                <a:cxn ang="0">
                  <a:pos x="92" y="105"/>
                </a:cxn>
                <a:cxn ang="0">
                  <a:pos x="92" y="105"/>
                </a:cxn>
              </a:cxnLst>
              <a:rect l="0" t="0" r="r" b="b"/>
              <a:pathLst>
                <a:path w="93" h="106">
                  <a:moveTo>
                    <a:pt x="92" y="105"/>
                  </a:moveTo>
                  <a:lnTo>
                    <a:pt x="4" y="0"/>
                  </a:lnTo>
                  <a:lnTo>
                    <a:pt x="0" y="7"/>
                  </a:lnTo>
                  <a:lnTo>
                    <a:pt x="92" y="105"/>
                  </a:lnTo>
                  <a:lnTo>
                    <a:pt x="92" y="105"/>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0" name="Freeform 39"/>
            <p:cNvSpPr>
              <a:spLocks/>
            </p:cNvSpPr>
            <p:nvPr/>
          </p:nvSpPr>
          <p:spPr bwMode="auto">
            <a:xfrm>
              <a:off x="5236" y="2295"/>
              <a:ext cx="82" cy="80"/>
            </a:xfrm>
            <a:custGeom>
              <a:avLst/>
              <a:gdLst/>
              <a:ahLst/>
              <a:cxnLst>
                <a:cxn ang="0">
                  <a:pos x="81" y="79"/>
                </a:cxn>
                <a:cxn ang="0">
                  <a:pos x="12" y="0"/>
                </a:cxn>
                <a:cxn ang="0">
                  <a:pos x="0" y="6"/>
                </a:cxn>
                <a:cxn ang="0">
                  <a:pos x="81" y="79"/>
                </a:cxn>
                <a:cxn ang="0">
                  <a:pos x="81" y="79"/>
                </a:cxn>
              </a:cxnLst>
              <a:rect l="0" t="0" r="r" b="b"/>
              <a:pathLst>
                <a:path w="82" h="80">
                  <a:moveTo>
                    <a:pt x="81" y="79"/>
                  </a:moveTo>
                  <a:lnTo>
                    <a:pt x="12" y="0"/>
                  </a:lnTo>
                  <a:lnTo>
                    <a:pt x="0" y="6"/>
                  </a:lnTo>
                  <a:lnTo>
                    <a:pt x="81" y="79"/>
                  </a:lnTo>
                  <a:lnTo>
                    <a:pt x="81" y="79"/>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1" name="Freeform 40"/>
            <p:cNvSpPr>
              <a:spLocks/>
            </p:cNvSpPr>
            <p:nvPr/>
          </p:nvSpPr>
          <p:spPr bwMode="auto">
            <a:xfrm>
              <a:off x="5207" y="2308"/>
              <a:ext cx="75" cy="74"/>
            </a:xfrm>
            <a:custGeom>
              <a:avLst/>
              <a:gdLst/>
              <a:ahLst/>
              <a:cxnLst>
                <a:cxn ang="0">
                  <a:pos x="74" y="73"/>
                </a:cxn>
                <a:cxn ang="0">
                  <a:pos x="10" y="0"/>
                </a:cxn>
                <a:cxn ang="0">
                  <a:pos x="0" y="0"/>
                </a:cxn>
                <a:cxn ang="0">
                  <a:pos x="74" y="73"/>
                </a:cxn>
                <a:cxn ang="0">
                  <a:pos x="74" y="73"/>
                </a:cxn>
              </a:cxnLst>
              <a:rect l="0" t="0" r="r" b="b"/>
              <a:pathLst>
                <a:path w="75" h="74">
                  <a:moveTo>
                    <a:pt x="74" y="73"/>
                  </a:moveTo>
                  <a:lnTo>
                    <a:pt x="10" y="0"/>
                  </a:lnTo>
                  <a:lnTo>
                    <a:pt x="0" y="0"/>
                  </a:lnTo>
                  <a:lnTo>
                    <a:pt x="74" y="73"/>
                  </a:lnTo>
                  <a:lnTo>
                    <a:pt x="74" y="73"/>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2" name="Freeform 41"/>
            <p:cNvSpPr>
              <a:spLocks/>
            </p:cNvSpPr>
            <p:nvPr/>
          </p:nvSpPr>
          <p:spPr bwMode="auto">
            <a:xfrm>
              <a:off x="5409" y="2557"/>
              <a:ext cx="164" cy="210"/>
            </a:xfrm>
            <a:custGeom>
              <a:avLst/>
              <a:gdLst/>
              <a:ahLst/>
              <a:cxnLst>
                <a:cxn ang="0">
                  <a:pos x="0" y="39"/>
                </a:cxn>
                <a:cxn ang="0">
                  <a:pos x="46" y="132"/>
                </a:cxn>
                <a:cxn ang="0">
                  <a:pos x="25" y="132"/>
                </a:cxn>
                <a:cxn ang="0">
                  <a:pos x="42" y="143"/>
                </a:cxn>
                <a:cxn ang="0">
                  <a:pos x="61" y="169"/>
                </a:cxn>
                <a:cxn ang="0">
                  <a:pos x="56" y="177"/>
                </a:cxn>
                <a:cxn ang="0">
                  <a:pos x="66" y="196"/>
                </a:cxn>
                <a:cxn ang="0">
                  <a:pos x="96" y="209"/>
                </a:cxn>
                <a:cxn ang="0">
                  <a:pos x="143" y="189"/>
                </a:cxn>
                <a:cxn ang="0">
                  <a:pos x="163" y="139"/>
                </a:cxn>
                <a:cxn ang="0">
                  <a:pos x="153" y="123"/>
                </a:cxn>
                <a:cxn ang="0">
                  <a:pos x="116" y="177"/>
                </a:cxn>
                <a:cxn ang="0">
                  <a:pos x="96" y="182"/>
                </a:cxn>
                <a:cxn ang="0">
                  <a:pos x="78" y="164"/>
                </a:cxn>
                <a:cxn ang="0">
                  <a:pos x="122" y="151"/>
                </a:cxn>
                <a:cxn ang="0">
                  <a:pos x="153" y="111"/>
                </a:cxn>
                <a:cxn ang="0">
                  <a:pos x="146" y="98"/>
                </a:cxn>
                <a:cxn ang="0">
                  <a:pos x="133" y="111"/>
                </a:cxn>
                <a:cxn ang="0">
                  <a:pos x="91" y="139"/>
                </a:cxn>
                <a:cxn ang="0">
                  <a:pos x="71" y="143"/>
                </a:cxn>
                <a:cxn ang="0">
                  <a:pos x="111" y="111"/>
                </a:cxn>
                <a:cxn ang="0">
                  <a:pos x="136" y="78"/>
                </a:cxn>
                <a:cxn ang="0">
                  <a:pos x="133" y="59"/>
                </a:cxn>
                <a:cxn ang="0">
                  <a:pos x="126" y="73"/>
                </a:cxn>
                <a:cxn ang="0">
                  <a:pos x="81" y="13"/>
                </a:cxn>
                <a:cxn ang="0">
                  <a:pos x="122" y="84"/>
                </a:cxn>
                <a:cxn ang="0">
                  <a:pos x="101" y="91"/>
                </a:cxn>
                <a:cxn ang="0">
                  <a:pos x="56" y="13"/>
                </a:cxn>
                <a:cxn ang="0">
                  <a:pos x="96" y="104"/>
                </a:cxn>
                <a:cxn ang="0">
                  <a:pos x="81" y="111"/>
                </a:cxn>
                <a:cxn ang="0">
                  <a:pos x="17" y="0"/>
                </a:cxn>
                <a:cxn ang="0">
                  <a:pos x="71" y="111"/>
                </a:cxn>
                <a:cxn ang="0">
                  <a:pos x="56" y="117"/>
                </a:cxn>
                <a:cxn ang="0">
                  <a:pos x="0" y="39"/>
                </a:cxn>
                <a:cxn ang="0">
                  <a:pos x="0" y="39"/>
                </a:cxn>
              </a:cxnLst>
              <a:rect l="0" t="0" r="r" b="b"/>
              <a:pathLst>
                <a:path w="164" h="210">
                  <a:moveTo>
                    <a:pt x="0" y="39"/>
                  </a:moveTo>
                  <a:lnTo>
                    <a:pt x="46" y="132"/>
                  </a:lnTo>
                  <a:lnTo>
                    <a:pt x="25" y="132"/>
                  </a:lnTo>
                  <a:lnTo>
                    <a:pt x="42" y="143"/>
                  </a:lnTo>
                  <a:lnTo>
                    <a:pt x="61" y="169"/>
                  </a:lnTo>
                  <a:lnTo>
                    <a:pt x="56" y="177"/>
                  </a:lnTo>
                  <a:lnTo>
                    <a:pt x="66" y="196"/>
                  </a:lnTo>
                  <a:lnTo>
                    <a:pt x="96" y="209"/>
                  </a:lnTo>
                  <a:lnTo>
                    <a:pt x="143" y="189"/>
                  </a:lnTo>
                  <a:lnTo>
                    <a:pt x="163" y="139"/>
                  </a:lnTo>
                  <a:lnTo>
                    <a:pt x="153" y="123"/>
                  </a:lnTo>
                  <a:lnTo>
                    <a:pt x="116" y="177"/>
                  </a:lnTo>
                  <a:lnTo>
                    <a:pt x="96" y="182"/>
                  </a:lnTo>
                  <a:lnTo>
                    <a:pt x="78" y="164"/>
                  </a:lnTo>
                  <a:lnTo>
                    <a:pt x="122" y="151"/>
                  </a:lnTo>
                  <a:lnTo>
                    <a:pt x="153" y="111"/>
                  </a:lnTo>
                  <a:lnTo>
                    <a:pt x="146" y="98"/>
                  </a:lnTo>
                  <a:lnTo>
                    <a:pt x="133" y="111"/>
                  </a:lnTo>
                  <a:lnTo>
                    <a:pt x="91" y="139"/>
                  </a:lnTo>
                  <a:lnTo>
                    <a:pt x="71" y="143"/>
                  </a:lnTo>
                  <a:lnTo>
                    <a:pt x="111" y="111"/>
                  </a:lnTo>
                  <a:lnTo>
                    <a:pt x="136" y="78"/>
                  </a:lnTo>
                  <a:lnTo>
                    <a:pt x="133" y="59"/>
                  </a:lnTo>
                  <a:lnTo>
                    <a:pt x="126" y="73"/>
                  </a:lnTo>
                  <a:lnTo>
                    <a:pt x="81" y="13"/>
                  </a:lnTo>
                  <a:lnTo>
                    <a:pt x="122" y="84"/>
                  </a:lnTo>
                  <a:lnTo>
                    <a:pt x="101" y="91"/>
                  </a:lnTo>
                  <a:lnTo>
                    <a:pt x="56" y="13"/>
                  </a:lnTo>
                  <a:lnTo>
                    <a:pt x="96" y="104"/>
                  </a:lnTo>
                  <a:lnTo>
                    <a:pt x="81" y="111"/>
                  </a:lnTo>
                  <a:lnTo>
                    <a:pt x="17" y="0"/>
                  </a:lnTo>
                  <a:lnTo>
                    <a:pt x="71" y="111"/>
                  </a:lnTo>
                  <a:lnTo>
                    <a:pt x="56" y="117"/>
                  </a:lnTo>
                  <a:lnTo>
                    <a:pt x="0" y="39"/>
                  </a:lnTo>
                  <a:lnTo>
                    <a:pt x="0" y="39"/>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3" name="Freeform 42"/>
            <p:cNvSpPr>
              <a:spLocks/>
            </p:cNvSpPr>
            <p:nvPr/>
          </p:nvSpPr>
          <p:spPr bwMode="auto">
            <a:xfrm>
              <a:off x="5150" y="2779"/>
              <a:ext cx="574" cy="550"/>
            </a:xfrm>
            <a:custGeom>
              <a:avLst/>
              <a:gdLst/>
              <a:ahLst/>
              <a:cxnLst>
                <a:cxn ang="0">
                  <a:pos x="290" y="0"/>
                </a:cxn>
                <a:cxn ang="0">
                  <a:pos x="162" y="131"/>
                </a:cxn>
                <a:cxn ang="0">
                  <a:pos x="67" y="210"/>
                </a:cxn>
                <a:cxn ang="0">
                  <a:pos x="0" y="249"/>
                </a:cxn>
                <a:cxn ang="0">
                  <a:pos x="6" y="262"/>
                </a:cxn>
                <a:cxn ang="0">
                  <a:pos x="21" y="262"/>
                </a:cxn>
                <a:cxn ang="0">
                  <a:pos x="117" y="411"/>
                </a:cxn>
                <a:cxn ang="0">
                  <a:pos x="148" y="503"/>
                </a:cxn>
                <a:cxn ang="0">
                  <a:pos x="162" y="544"/>
                </a:cxn>
                <a:cxn ang="0">
                  <a:pos x="193" y="549"/>
                </a:cxn>
                <a:cxn ang="0">
                  <a:pos x="290" y="485"/>
                </a:cxn>
                <a:cxn ang="0">
                  <a:pos x="445" y="361"/>
                </a:cxn>
                <a:cxn ang="0">
                  <a:pos x="573" y="210"/>
                </a:cxn>
                <a:cxn ang="0">
                  <a:pos x="412" y="361"/>
                </a:cxn>
                <a:cxn ang="0">
                  <a:pos x="182" y="529"/>
                </a:cxn>
                <a:cxn ang="0">
                  <a:pos x="113" y="371"/>
                </a:cxn>
                <a:cxn ang="0">
                  <a:pos x="31" y="254"/>
                </a:cxn>
                <a:cxn ang="0">
                  <a:pos x="162" y="158"/>
                </a:cxn>
                <a:cxn ang="0">
                  <a:pos x="276" y="39"/>
                </a:cxn>
                <a:cxn ang="0">
                  <a:pos x="290" y="0"/>
                </a:cxn>
                <a:cxn ang="0">
                  <a:pos x="290" y="0"/>
                </a:cxn>
              </a:cxnLst>
              <a:rect l="0" t="0" r="r" b="b"/>
              <a:pathLst>
                <a:path w="574" h="550">
                  <a:moveTo>
                    <a:pt x="290" y="0"/>
                  </a:moveTo>
                  <a:lnTo>
                    <a:pt x="162" y="131"/>
                  </a:lnTo>
                  <a:lnTo>
                    <a:pt x="67" y="210"/>
                  </a:lnTo>
                  <a:lnTo>
                    <a:pt x="0" y="249"/>
                  </a:lnTo>
                  <a:lnTo>
                    <a:pt x="6" y="262"/>
                  </a:lnTo>
                  <a:lnTo>
                    <a:pt x="21" y="262"/>
                  </a:lnTo>
                  <a:lnTo>
                    <a:pt x="117" y="411"/>
                  </a:lnTo>
                  <a:lnTo>
                    <a:pt x="148" y="503"/>
                  </a:lnTo>
                  <a:lnTo>
                    <a:pt x="162" y="544"/>
                  </a:lnTo>
                  <a:lnTo>
                    <a:pt x="193" y="549"/>
                  </a:lnTo>
                  <a:lnTo>
                    <a:pt x="290" y="485"/>
                  </a:lnTo>
                  <a:lnTo>
                    <a:pt x="445" y="361"/>
                  </a:lnTo>
                  <a:lnTo>
                    <a:pt x="573" y="210"/>
                  </a:lnTo>
                  <a:lnTo>
                    <a:pt x="412" y="361"/>
                  </a:lnTo>
                  <a:lnTo>
                    <a:pt x="182" y="529"/>
                  </a:lnTo>
                  <a:lnTo>
                    <a:pt x="113" y="371"/>
                  </a:lnTo>
                  <a:lnTo>
                    <a:pt x="31" y="254"/>
                  </a:lnTo>
                  <a:lnTo>
                    <a:pt x="162" y="158"/>
                  </a:lnTo>
                  <a:lnTo>
                    <a:pt x="276" y="39"/>
                  </a:lnTo>
                  <a:lnTo>
                    <a:pt x="290" y="0"/>
                  </a:lnTo>
                  <a:lnTo>
                    <a:pt x="290"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4" name="Freeform 43"/>
            <p:cNvSpPr>
              <a:spLocks/>
            </p:cNvSpPr>
            <p:nvPr/>
          </p:nvSpPr>
          <p:spPr bwMode="auto">
            <a:xfrm>
              <a:off x="5582" y="2739"/>
              <a:ext cx="214" cy="263"/>
            </a:xfrm>
            <a:custGeom>
              <a:avLst/>
              <a:gdLst/>
              <a:ahLst/>
              <a:cxnLst>
                <a:cxn ang="0">
                  <a:pos x="0" y="0"/>
                </a:cxn>
                <a:cxn ang="0">
                  <a:pos x="94" y="125"/>
                </a:cxn>
                <a:cxn ang="0">
                  <a:pos x="213" y="250"/>
                </a:cxn>
                <a:cxn ang="0">
                  <a:pos x="197" y="262"/>
                </a:cxn>
                <a:cxn ang="0">
                  <a:pos x="76" y="119"/>
                </a:cxn>
                <a:cxn ang="0">
                  <a:pos x="0" y="0"/>
                </a:cxn>
                <a:cxn ang="0">
                  <a:pos x="0" y="0"/>
                </a:cxn>
              </a:cxnLst>
              <a:rect l="0" t="0" r="r" b="b"/>
              <a:pathLst>
                <a:path w="214" h="263">
                  <a:moveTo>
                    <a:pt x="0" y="0"/>
                  </a:moveTo>
                  <a:lnTo>
                    <a:pt x="94" y="125"/>
                  </a:lnTo>
                  <a:lnTo>
                    <a:pt x="213" y="250"/>
                  </a:lnTo>
                  <a:lnTo>
                    <a:pt x="197" y="262"/>
                  </a:lnTo>
                  <a:lnTo>
                    <a:pt x="76" y="119"/>
                  </a:lnTo>
                  <a:lnTo>
                    <a:pt x="0" y="0"/>
                  </a:lnTo>
                  <a:lnTo>
                    <a:pt x="0"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5" name="Freeform 44"/>
            <p:cNvSpPr>
              <a:spLocks/>
            </p:cNvSpPr>
            <p:nvPr/>
          </p:nvSpPr>
          <p:spPr bwMode="auto">
            <a:xfrm>
              <a:off x="3744" y="3571"/>
              <a:ext cx="472" cy="314"/>
            </a:xfrm>
            <a:custGeom>
              <a:avLst/>
              <a:gdLst/>
              <a:ahLst/>
              <a:cxnLst>
                <a:cxn ang="0">
                  <a:pos x="238" y="0"/>
                </a:cxn>
                <a:cxn ang="0">
                  <a:pos x="126" y="51"/>
                </a:cxn>
                <a:cxn ang="0">
                  <a:pos x="10" y="129"/>
                </a:cxn>
                <a:cxn ang="0">
                  <a:pos x="0" y="156"/>
                </a:cxn>
                <a:cxn ang="0">
                  <a:pos x="138" y="175"/>
                </a:cxn>
                <a:cxn ang="0">
                  <a:pos x="299" y="222"/>
                </a:cxn>
                <a:cxn ang="0">
                  <a:pos x="471" y="313"/>
                </a:cxn>
                <a:cxn ang="0">
                  <a:pos x="471" y="293"/>
                </a:cxn>
                <a:cxn ang="0">
                  <a:pos x="299" y="229"/>
                </a:cxn>
                <a:cxn ang="0">
                  <a:pos x="31" y="156"/>
                </a:cxn>
                <a:cxn ang="0">
                  <a:pos x="116" y="72"/>
                </a:cxn>
                <a:cxn ang="0">
                  <a:pos x="208" y="24"/>
                </a:cxn>
                <a:cxn ang="0">
                  <a:pos x="238" y="0"/>
                </a:cxn>
                <a:cxn ang="0">
                  <a:pos x="238" y="0"/>
                </a:cxn>
              </a:cxnLst>
              <a:rect l="0" t="0" r="r" b="b"/>
              <a:pathLst>
                <a:path w="472" h="314">
                  <a:moveTo>
                    <a:pt x="238" y="0"/>
                  </a:moveTo>
                  <a:lnTo>
                    <a:pt x="126" y="51"/>
                  </a:lnTo>
                  <a:lnTo>
                    <a:pt x="10" y="129"/>
                  </a:lnTo>
                  <a:lnTo>
                    <a:pt x="0" y="156"/>
                  </a:lnTo>
                  <a:lnTo>
                    <a:pt x="138" y="175"/>
                  </a:lnTo>
                  <a:lnTo>
                    <a:pt x="299" y="222"/>
                  </a:lnTo>
                  <a:lnTo>
                    <a:pt x="471" y="313"/>
                  </a:lnTo>
                  <a:lnTo>
                    <a:pt x="471" y="293"/>
                  </a:lnTo>
                  <a:lnTo>
                    <a:pt x="299" y="229"/>
                  </a:lnTo>
                  <a:lnTo>
                    <a:pt x="31" y="156"/>
                  </a:lnTo>
                  <a:lnTo>
                    <a:pt x="116" y="72"/>
                  </a:lnTo>
                  <a:lnTo>
                    <a:pt x="208" y="24"/>
                  </a:lnTo>
                  <a:lnTo>
                    <a:pt x="238" y="0"/>
                  </a:lnTo>
                  <a:lnTo>
                    <a:pt x="238" y="0"/>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6" name="Freeform 45"/>
            <p:cNvSpPr>
              <a:spLocks/>
            </p:cNvSpPr>
            <p:nvPr/>
          </p:nvSpPr>
          <p:spPr bwMode="auto">
            <a:xfrm>
              <a:off x="4199" y="3493"/>
              <a:ext cx="457" cy="425"/>
            </a:xfrm>
            <a:custGeom>
              <a:avLst/>
              <a:gdLst/>
              <a:ahLst/>
              <a:cxnLst>
                <a:cxn ang="0">
                  <a:pos x="187" y="37"/>
                </a:cxn>
                <a:cxn ang="0">
                  <a:pos x="450" y="129"/>
                </a:cxn>
                <a:cxn ang="0">
                  <a:pos x="456" y="142"/>
                </a:cxn>
                <a:cxn ang="0">
                  <a:pos x="375" y="157"/>
                </a:cxn>
                <a:cxn ang="0">
                  <a:pos x="304" y="195"/>
                </a:cxn>
                <a:cxn ang="0">
                  <a:pos x="391" y="207"/>
                </a:cxn>
                <a:cxn ang="0">
                  <a:pos x="396" y="221"/>
                </a:cxn>
                <a:cxn ang="0">
                  <a:pos x="287" y="247"/>
                </a:cxn>
                <a:cxn ang="0">
                  <a:pos x="153" y="333"/>
                </a:cxn>
                <a:cxn ang="0">
                  <a:pos x="35" y="424"/>
                </a:cxn>
                <a:cxn ang="0">
                  <a:pos x="41" y="410"/>
                </a:cxn>
                <a:cxn ang="0">
                  <a:pos x="341" y="215"/>
                </a:cxn>
                <a:cxn ang="0">
                  <a:pos x="287" y="202"/>
                </a:cxn>
                <a:cxn ang="0">
                  <a:pos x="167" y="280"/>
                </a:cxn>
                <a:cxn ang="0">
                  <a:pos x="0" y="410"/>
                </a:cxn>
                <a:cxn ang="0">
                  <a:pos x="193" y="240"/>
                </a:cxn>
                <a:cxn ang="0">
                  <a:pos x="341" y="157"/>
                </a:cxn>
                <a:cxn ang="0">
                  <a:pos x="400" y="129"/>
                </a:cxn>
                <a:cxn ang="0">
                  <a:pos x="46" y="0"/>
                </a:cxn>
                <a:cxn ang="0">
                  <a:pos x="187" y="37"/>
                </a:cxn>
                <a:cxn ang="0">
                  <a:pos x="187" y="37"/>
                </a:cxn>
              </a:cxnLst>
              <a:rect l="0" t="0" r="r" b="b"/>
              <a:pathLst>
                <a:path w="457" h="425">
                  <a:moveTo>
                    <a:pt x="187" y="37"/>
                  </a:moveTo>
                  <a:lnTo>
                    <a:pt x="450" y="129"/>
                  </a:lnTo>
                  <a:lnTo>
                    <a:pt x="456" y="142"/>
                  </a:lnTo>
                  <a:lnTo>
                    <a:pt x="375" y="157"/>
                  </a:lnTo>
                  <a:lnTo>
                    <a:pt x="304" y="195"/>
                  </a:lnTo>
                  <a:lnTo>
                    <a:pt x="391" y="207"/>
                  </a:lnTo>
                  <a:lnTo>
                    <a:pt x="396" y="221"/>
                  </a:lnTo>
                  <a:lnTo>
                    <a:pt x="287" y="247"/>
                  </a:lnTo>
                  <a:lnTo>
                    <a:pt x="153" y="333"/>
                  </a:lnTo>
                  <a:lnTo>
                    <a:pt x="35" y="424"/>
                  </a:lnTo>
                  <a:lnTo>
                    <a:pt x="41" y="410"/>
                  </a:lnTo>
                  <a:lnTo>
                    <a:pt x="341" y="215"/>
                  </a:lnTo>
                  <a:lnTo>
                    <a:pt x="287" y="202"/>
                  </a:lnTo>
                  <a:lnTo>
                    <a:pt x="167" y="280"/>
                  </a:lnTo>
                  <a:lnTo>
                    <a:pt x="0" y="410"/>
                  </a:lnTo>
                  <a:lnTo>
                    <a:pt x="193" y="240"/>
                  </a:lnTo>
                  <a:lnTo>
                    <a:pt x="341" y="157"/>
                  </a:lnTo>
                  <a:lnTo>
                    <a:pt x="400" y="129"/>
                  </a:lnTo>
                  <a:lnTo>
                    <a:pt x="46" y="0"/>
                  </a:lnTo>
                  <a:lnTo>
                    <a:pt x="187" y="37"/>
                  </a:lnTo>
                  <a:lnTo>
                    <a:pt x="187" y="37"/>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sp>
          <p:nvSpPr>
            <p:cNvPr id="67" name="Freeform 46"/>
            <p:cNvSpPr>
              <a:spLocks/>
            </p:cNvSpPr>
            <p:nvPr/>
          </p:nvSpPr>
          <p:spPr bwMode="auto">
            <a:xfrm>
              <a:off x="3558" y="2366"/>
              <a:ext cx="632" cy="879"/>
            </a:xfrm>
            <a:custGeom>
              <a:avLst/>
              <a:gdLst/>
              <a:ahLst/>
              <a:cxnLst>
                <a:cxn ang="0">
                  <a:pos x="364" y="48"/>
                </a:cxn>
                <a:cxn ang="0">
                  <a:pos x="140" y="223"/>
                </a:cxn>
                <a:cxn ang="0">
                  <a:pos x="136" y="210"/>
                </a:cxn>
                <a:cxn ang="0">
                  <a:pos x="131" y="230"/>
                </a:cxn>
                <a:cxn ang="0">
                  <a:pos x="105" y="250"/>
                </a:cxn>
                <a:cxn ang="0">
                  <a:pos x="124" y="250"/>
                </a:cxn>
                <a:cxn ang="0">
                  <a:pos x="160" y="368"/>
                </a:cxn>
                <a:cxn ang="0">
                  <a:pos x="226" y="504"/>
                </a:cxn>
                <a:cxn ang="0">
                  <a:pos x="387" y="706"/>
                </a:cxn>
                <a:cxn ang="0">
                  <a:pos x="535" y="564"/>
                </a:cxn>
                <a:cxn ang="0">
                  <a:pos x="516" y="584"/>
                </a:cxn>
                <a:cxn ang="0">
                  <a:pos x="520" y="597"/>
                </a:cxn>
                <a:cxn ang="0">
                  <a:pos x="439" y="759"/>
                </a:cxn>
                <a:cxn ang="0">
                  <a:pos x="414" y="852"/>
                </a:cxn>
                <a:cxn ang="0">
                  <a:pos x="186" y="753"/>
                </a:cxn>
                <a:cxn ang="0">
                  <a:pos x="18" y="615"/>
                </a:cxn>
                <a:cxn ang="0">
                  <a:pos x="160" y="413"/>
                </a:cxn>
                <a:cxn ang="0">
                  <a:pos x="146" y="420"/>
                </a:cxn>
                <a:cxn ang="0">
                  <a:pos x="0" y="615"/>
                </a:cxn>
                <a:cxn ang="0">
                  <a:pos x="156" y="753"/>
                </a:cxn>
                <a:cxn ang="0">
                  <a:pos x="434" y="878"/>
                </a:cxn>
                <a:cxn ang="0">
                  <a:pos x="454" y="759"/>
                </a:cxn>
                <a:cxn ang="0">
                  <a:pos x="541" y="577"/>
                </a:cxn>
                <a:cxn ang="0">
                  <a:pos x="606" y="511"/>
                </a:cxn>
                <a:cxn ang="0">
                  <a:pos x="631" y="511"/>
                </a:cxn>
                <a:cxn ang="0">
                  <a:pos x="611" y="478"/>
                </a:cxn>
                <a:cxn ang="0">
                  <a:pos x="626" y="467"/>
                </a:cxn>
                <a:cxn ang="0">
                  <a:pos x="601" y="467"/>
                </a:cxn>
                <a:cxn ang="0">
                  <a:pos x="516" y="347"/>
                </a:cxn>
                <a:cxn ang="0">
                  <a:pos x="460" y="210"/>
                </a:cxn>
                <a:cxn ang="0">
                  <a:pos x="429" y="0"/>
                </a:cxn>
                <a:cxn ang="0">
                  <a:pos x="419" y="0"/>
                </a:cxn>
                <a:cxn ang="0">
                  <a:pos x="439" y="139"/>
                </a:cxn>
                <a:cxn ang="0">
                  <a:pos x="505" y="360"/>
                </a:cxn>
                <a:cxn ang="0">
                  <a:pos x="596" y="492"/>
                </a:cxn>
                <a:cxn ang="0">
                  <a:pos x="387" y="681"/>
                </a:cxn>
                <a:cxn ang="0">
                  <a:pos x="233" y="492"/>
                </a:cxn>
                <a:cxn ang="0">
                  <a:pos x="146" y="289"/>
                </a:cxn>
                <a:cxn ang="0">
                  <a:pos x="160" y="230"/>
                </a:cxn>
                <a:cxn ang="0">
                  <a:pos x="318" y="100"/>
                </a:cxn>
                <a:cxn ang="0">
                  <a:pos x="364" y="48"/>
                </a:cxn>
                <a:cxn ang="0">
                  <a:pos x="364" y="48"/>
                </a:cxn>
              </a:cxnLst>
              <a:rect l="0" t="0" r="r" b="b"/>
              <a:pathLst>
                <a:path w="632" h="879">
                  <a:moveTo>
                    <a:pt x="364" y="48"/>
                  </a:moveTo>
                  <a:lnTo>
                    <a:pt x="140" y="223"/>
                  </a:lnTo>
                  <a:lnTo>
                    <a:pt x="136" y="210"/>
                  </a:lnTo>
                  <a:lnTo>
                    <a:pt x="131" y="230"/>
                  </a:lnTo>
                  <a:lnTo>
                    <a:pt x="105" y="250"/>
                  </a:lnTo>
                  <a:lnTo>
                    <a:pt x="124" y="250"/>
                  </a:lnTo>
                  <a:lnTo>
                    <a:pt x="160" y="368"/>
                  </a:lnTo>
                  <a:lnTo>
                    <a:pt x="226" y="504"/>
                  </a:lnTo>
                  <a:lnTo>
                    <a:pt x="387" y="706"/>
                  </a:lnTo>
                  <a:lnTo>
                    <a:pt x="535" y="564"/>
                  </a:lnTo>
                  <a:lnTo>
                    <a:pt x="516" y="584"/>
                  </a:lnTo>
                  <a:lnTo>
                    <a:pt x="520" y="597"/>
                  </a:lnTo>
                  <a:lnTo>
                    <a:pt x="439" y="759"/>
                  </a:lnTo>
                  <a:lnTo>
                    <a:pt x="414" y="852"/>
                  </a:lnTo>
                  <a:lnTo>
                    <a:pt x="186" y="753"/>
                  </a:lnTo>
                  <a:lnTo>
                    <a:pt x="18" y="615"/>
                  </a:lnTo>
                  <a:lnTo>
                    <a:pt x="160" y="413"/>
                  </a:lnTo>
                  <a:lnTo>
                    <a:pt x="146" y="420"/>
                  </a:lnTo>
                  <a:lnTo>
                    <a:pt x="0" y="615"/>
                  </a:lnTo>
                  <a:lnTo>
                    <a:pt x="156" y="753"/>
                  </a:lnTo>
                  <a:lnTo>
                    <a:pt x="434" y="878"/>
                  </a:lnTo>
                  <a:lnTo>
                    <a:pt x="454" y="759"/>
                  </a:lnTo>
                  <a:lnTo>
                    <a:pt x="541" y="577"/>
                  </a:lnTo>
                  <a:lnTo>
                    <a:pt x="606" y="511"/>
                  </a:lnTo>
                  <a:lnTo>
                    <a:pt x="631" y="511"/>
                  </a:lnTo>
                  <a:lnTo>
                    <a:pt x="611" y="478"/>
                  </a:lnTo>
                  <a:lnTo>
                    <a:pt x="626" y="467"/>
                  </a:lnTo>
                  <a:lnTo>
                    <a:pt x="601" y="467"/>
                  </a:lnTo>
                  <a:lnTo>
                    <a:pt x="516" y="347"/>
                  </a:lnTo>
                  <a:lnTo>
                    <a:pt x="460" y="210"/>
                  </a:lnTo>
                  <a:lnTo>
                    <a:pt x="429" y="0"/>
                  </a:lnTo>
                  <a:lnTo>
                    <a:pt x="419" y="0"/>
                  </a:lnTo>
                  <a:lnTo>
                    <a:pt x="439" y="139"/>
                  </a:lnTo>
                  <a:lnTo>
                    <a:pt x="505" y="360"/>
                  </a:lnTo>
                  <a:lnTo>
                    <a:pt x="596" y="492"/>
                  </a:lnTo>
                  <a:lnTo>
                    <a:pt x="387" y="681"/>
                  </a:lnTo>
                  <a:lnTo>
                    <a:pt x="233" y="492"/>
                  </a:lnTo>
                  <a:lnTo>
                    <a:pt x="146" y="289"/>
                  </a:lnTo>
                  <a:lnTo>
                    <a:pt x="160" y="230"/>
                  </a:lnTo>
                  <a:lnTo>
                    <a:pt x="318" y="100"/>
                  </a:lnTo>
                  <a:lnTo>
                    <a:pt x="364" y="48"/>
                  </a:lnTo>
                  <a:lnTo>
                    <a:pt x="364" y="48"/>
                  </a:lnTo>
                </a:path>
              </a:pathLst>
            </a:custGeom>
            <a:solidFill>
              <a:srgbClr val="000000"/>
            </a:solidFill>
            <a:ln w="9525" cap="flat" cmpd="sng">
              <a:solidFill>
                <a:srgbClr val="000000"/>
              </a:solidFill>
              <a:prstDash val="solid"/>
              <a:round/>
              <a:headEnd type="none" w="med" len="med"/>
              <a:tailEnd type="none" w="med" len="med"/>
            </a:ln>
            <a:effectLst/>
          </p:spPr>
          <p:txBody>
            <a:bodyPr/>
            <a:lstStyle/>
            <a:p>
              <a:endParaRPr lang="en-US"/>
            </a:p>
          </p:txBody>
        </p:sp>
      </p:grpSp>
      <p:pic>
        <p:nvPicPr>
          <p:cNvPr id="68" name="Picture 67"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69" name="Picture 68"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70"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Disaster Recovery Planning</a:t>
            </a:r>
            <a:br>
              <a:rPr lang="en-US" b="1" dirty="0" smtClean="0"/>
            </a:br>
            <a:endParaRPr lang="en-US" dirty="0"/>
          </a:p>
        </p:txBody>
      </p:sp>
      <p:sp>
        <p:nvSpPr>
          <p:cNvPr id="3" name="Content Placeholder 2"/>
          <p:cNvSpPr>
            <a:spLocks noGrp="1"/>
          </p:cNvSpPr>
          <p:nvPr>
            <p:ph idx="1"/>
          </p:nvPr>
        </p:nvSpPr>
        <p:spPr>
          <a:xfrm>
            <a:off x="160338" y="1371600"/>
            <a:ext cx="8821737" cy="4335463"/>
          </a:xfrm>
        </p:spPr>
        <p:txBody>
          <a:bodyPr/>
          <a:lstStyle/>
          <a:p>
            <a:pPr marL="457200" indent="-457200">
              <a:buFont typeface="Arial" pitchFamily="34" charset="0"/>
              <a:buChar char="•"/>
            </a:pPr>
            <a:r>
              <a:rPr lang="en-US" dirty="0" smtClean="0">
                <a:solidFill>
                  <a:schemeClr val="accent1">
                    <a:lumMod val="40000"/>
                    <a:lumOff val="60000"/>
                  </a:schemeClr>
                </a:solidFill>
                <a:latin typeface="Arial" pitchFamily="34" charset="0"/>
              </a:rPr>
              <a:t>A Disaster Recovery Plan (DRP) is a set of procedures designed to restore information systems</a:t>
            </a:r>
            <a:endParaRPr lang="en-US" dirty="0" smtClean="0">
              <a:solidFill>
                <a:schemeClr val="accent1">
                  <a:lumMod val="40000"/>
                  <a:lumOff val="60000"/>
                </a:schemeClr>
              </a:solidFill>
            </a:endParaRPr>
          </a:p>
          <a:p>
            <a:pPr marL="457200" indent="-457200">
              <a:buFont typeface="Arial" pitchFamily="34" charset="0"/>
              <a:buChar char="•"/>
            </a:pPr>
            <a:r>
              <a:rPr lang="en-US" dirty="0" smtClean="0"/>
              <a:t>Disaster recovery (DR) planning is concerned with preparation for and response when disaster hits.</a:t>
            </a:r>
          </a:p>
          <a:p>
            <a:pPr marL="457200" indent="-457200">
              <a:buFont typeface="Arial" pitchFamily="34" charset="0"/>
              <a:buChar char="•"/>
            </a:pPr>
            <a:r>
              <a:rPr lang="en-US" dirty="0" smtClean="0"/>
              <a:t>DR Planning is:</a:t>
            </a:r>
          </a:p>
          <a:p>
            <a:pPr marL="838200" lvl="2" indent="-457200"/>
            <a:r>
              <a:rPr lang="en-US" dirty="0" smtClean="0"/>
              <a:t>Knowing potential risks to information systems</a:t>
            </a:r>
          </a:p>
          <a:p>
            <a:pPr marL="838200" lvl="2" indent="-457200"/>
            <a:r>
              <a:rPr lang="en-US" dirty="0" smtClean="0"/>
              <a:t>Planning ahead to avoid risks</a:t>
            </a:r>
          </a:p>
          <a:p>
            <a:pPr marL="838200" lvl="2" indent="-457200"/>
            <a:r>
              <a:rPr lang="en-US" dirty="0" smtClean="0"/>
              <a:t>Being prepared in the event a problem occurs</a:t>
            </a:r>
          </a:p>
          <a:p>
            <a:pPr marL="838200" lvl="2" indent="-457200"/>
            <a:r>
              <a:rPr lang="en-US" dirty="0" smtClean="0"/>
              <a:t>Taking the necessary steps to proactively prepare for potential problems</a:t>
            </a:r>
          </a:p>
          <a:p>
            <a:pPr marL="838200" lvl="2" indent="-457200"/>
            <a:r>
              <a:rPr lang="en-US" dirty="0" smtClean="0"/>
              <a:t>Identifying how to respond when a problem occurs…</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7" name="Picture 6"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8"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smtClean="0"/>
              <a:t> </a:t>
            </a:r>
            <a:endParaRPr lang="en-US"/>
          </a:p>
        </p:txBody>
      </p:sp>
      <p:sp>
        <p:nvSpPr>
          <p:cNvPr id="333825" name="Rectangle 1"/>
          <p:cNvSpPr>
            <a:spLocks noChangeArrowheads="1"/>
          </p:cNvSpPr>
          <p:nvPr/>
        </p:nvSpPr>
        <p:spPr bwMode="auto">
          <a:xfrm>
            <a:off x="304800" y="1676400"/>
            <a:ext cx="8458200"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l" fontAlgn="base">
              <a:spcBef>
                <a:spcPts val="1200"/>
              </a:spcBef>
              <a:spcAft>
                <a:spcPts val="1200"/>
              </a:spcAft>
              <a:buClrTx/>
              <a:buSzTx/>
              <a:buFont typeface="Arial" pitchFamily="34" charset="0"/>
              <a:buChar char="•"/>
            </a:pPr>
            <a:r>
              <a:rPr lang="en-US" dirty="0" smtClean="0">
                <a:solidFill>
                  <a:schemeClr val="accent1">
                    <a:lumMod val="40000"/>
                    <a:lumOff val="60000"/>
                  </a:schemeClr>
                </a:solidFill>
                <a:latin typeface="Arial" pitchFamily="34" charset="0"/>
                <a:ea typeface="Times New Roman" pitchFamily="18" charset="0"/>
                <a:cs typeface="Arial" pitchFamily="34" charset="0"/>
              </a:rPr>
              <a:t>Minimize the damage caused to IT enablers and recover them to continue business operations in occurrence of a DRP event. </a:t>
            </a:r>
          </a:p>
          <a:p>
            <a:pPr marL="228600" marR="0" lvl="0" indent="-228600" algn="l" fontAlgn="base">
              <a:spcBef>
                <a:spcPts val="1200"/>
              </a:spcBef>
              <a:spcAft>
                <a:spcPts val="1200"/>
              </a:spcAft>
              <a:buClrTx/>
              <a:buSzTx/>
              <a:buFont typeface="Arial" pitchFamily="34" charset="0"/>
              <a:buChar char="•"/>
            </a:pPr>
            <a:r>
              <a:rPr lang="en-US" dirty="0" smtClean="0">
                <a:solidFill>
                  <a:schemeClr val="accent1">
                    <a:lumMod val="40000"/>
                    <a:lumOff val="60000"/>
                  </a:schemeClr>
                </a:solidFill>
                <a:latin typeface="Arial" pitchFamily="34" charset="0"/>
                <a:ea typeface="Times New Roman" pitchFamily="18" charset="0"/>
                <a:cs typeface="Arial" pitchFamily="34" charset="0"/>
              </a:rPr>
              <a:t>Provide a plan of action to facilitate an orderly recovery of critical IT enablers</a:t>
            </a:r>
          </a:p>
          <a:p>
            <a:pPr marL="228600" marR="0" lvl="0" indent="-228600" algn="l" fontAlgn="base">
              <a:spcBef>
                <a:spcPts val="1200"/>
              </a:spcBef>
              <a:spcAft>
                <a:spcPts val="1200"/>
              </a:spcAft>
              <a:buClrTx/>
              <a:buSzTx/>
              <a:buFont typeface="Arial" pitchFamily="34" charset="0"/>
              <a:buChar char="•"/>
            </a:pPr>
            <a:r>
              <a:rPr lang="en-US" dirty="0" smtClean="0">
                <a:solidFill>
                  <a:schemeClr val="accent1">
                    <a:lumMod val="40000"/>
                    <a:lumOff val="60000"/>
                  </a:schemeClr>
                </a:solidFill>
                <a:latin typeface="Arial" pitchFamily="34" charset="0"/>
                <a:ea typeface="Times New Roman" pitchFamily="18" charset="0"/>
                <a:cs typeface="Arial" pitchFamily="34" charset="0"/>
              </a:rPr>
              <a:t>Identify key individuals and define their roles and responsibilities, in process of recovering after DRP event</a:t>
            </a:r>
          </a:p>
          <a:p>
            <a:pPr marL="228600" marR="0" lvl="0" indent="-228600" algn="l" fontAlgn="base">
              <a:spcBef>
                <a:spcPts val="1200"/>
              </a:spcBef>
              <a:spcAft>
                <a:spcPts val="1200"/>
              </a:spcAft>
              <a:buClrTx/>
              <a:buSzTx/>
              <a:buFont typeface="Arial" pitchFamily="34" charset="0"/>
              <a:buChar char="•"/>
            </a:pPr>
            <a:r>
              <a:rPr lang="en-US" dirty="0" smtClean="0">
                <a:solidFill>
                  <a:schemeClr val="accent1">
                    <a:lumMod val="40000"/>
                    <a:lumOff val="60000"/>
                  </a:schemeClr>
                </a:solidFill>
                <a:latin typeface="Arial" pitchFamily="34" charset="0"/>
                <a:ea typeface="Times New Roman" pitchFamily="18" charset="0"/>
                <a:cs typeface="Arial" pitchFamily="34" charset="0"/>
              </a:rPr>
              <a:t>Catalog probable resources and vendors that could assist in the recovery process.</a:t>
            </a:r>
          </a:p>
          <a:p>
            <a:pPr marL="228600" marR="0" lvl="0" indent="-228600" algn="l" fontAlgn="base">
              <a:spcBef>
                <a:spcPts val="1200"/>
              </a:spcBef>
              <a:spcAft>
                <a:spcPts val="1200"/>
              </a:spcAft>
              <a:buClrTx/>
              <a:buSzTx/>
              <a:buFont typeface="Arial" pitchFamily="34" charset="0"/>
              <a:buChar char="•"/>
            </a:pPr>
            <a:r>
              <a:rPr lang="en-US" dirty="0" smtClean="0">
                <a:solidFill>
                  <a:schemeClr val="accent1">
                    <a:lumMod val="40000"/>
                    <a:lumOff val="60000"/>
                  </a:schemeClr>
                </a:solidFill>
                <a:latin typeface="Arial" pitchFamily="34" charset="0"/>
                <a:ea typeface="Times New Roman" pitchFamily="18" charset="0"/>
                <a:cs typeface="Arial" pitchFamily="34" charset="0"/>
              </a:rPr>
              <a:t>Establish general procedures for release of information to employees, customers and stakeholders.</a:t>
            </a:r>
          </a:p>
        </p:txBody>
      </p:sp>
      <p:sp>
        <p:nvSpPr>
          <p:cNvPr id="7" name="Title 1"/>
          <p:cNvSpPr>
            <a:spLocks noGrp="1"/>
          </p:cNvSpPr>
          <p:nvPr>
            <p:ph type="title"/>
          </p:nvPr>
        </p:nvSpPr>
        <p:spPr>
          <a:xfrm>
            <a:off x="160338" y="381000"/>
            <a:ext cx="8805862" cy="755650"/>
          </a:xfrm>
        </p:spPr>
        <p:txBody>
          <a:bodyPr/>
          <a:lstStyle/>
          <a:p>
            <a:r>
              <a:rPr lang="en-US" dirty="0" smtClean="0"/>
              <a:t>Objectives of Disaster Recovery Plan (DRP)</a:t>
            </a:r>
            <a:endParaRPr lang="en-US" dirty="0"/>
          </a:p>
        </p:txBody>
      </p:sp>
      <p:pic>
        <p:nvPicPr>
          <p:cNvPr id="6" name="Picture 5" descr="C:\Documents and Settings\chaitcha605\Desktop\Logos for PwC\Transparent Step Logo.png"/>
          <p:cNvPicPr>
            <a:picLocks noChangeAspect="1" noChangeArrowheads="1"/>
          </p:cNvPicPr>
          <p:nvPr/>
        </p:nvPicPr>
        <p:blipFill>
          <a:blip r:embed="rId3"/>
          <a:srcRect/>
          <a:stretch>
            <a:fillRect/>
          </a:stretch>
        </p:blipFill>
        <p:spPr bwMode="auto">
          <a:xfrm>
            <a:off x="7353299" y="6216650"/>
            <a:ext cx="1738313" cy="641350"/>
          </a:xfrm>
          <a:prstGeom prst="rect">
            <a:avLst/>
          </a:prstGeom>
          <a:noFill/>
          <a:ln w="9525">
            <a:noFill/>
            <a:miter lim="800000"/>
            <a:headEnd/>
            <a:tailEnd/>
          </a:ln>
        </p:spPr>
      </p:pic>
      <p:pic>
        <p:nvPicPr>
          <p:cNvPr id="8" name="Picture 7" descr="C:\Documents and Settings\chaitcha605\Desktop\Logos for PwC\Transparent NeGP PNG.png"/>
          <p:cNvPicPr>
            <a:picLocks noChangeAspect="1" noChangeArrowheads="1"/>
          </p:cNvPicPr>
          <p:nvPr/>
        </p:nvPicPr>
        <p:blipFill>
          <a:blip r:embed="rId4"/>
          <a:srcRect/>
          <a:stretch>
            <a:fillRect/>
          </a:stretch>
        </p:blipFill>
        <p:spPr bwMode="auto">
          <a:xfrm>
            <a:off x="52387" y="6337300"/>
            <a:ext cx="1662112" cy="533400"/>
          </a:xfrm>
          <a:prstGeom prst="rect">
            <a:avLst/>
          </a:prstGeom>
          <a:noFill/>
          <a:ln w="9525">
            <a:noFill/>
            <a:miter lim="800000"/>
            <a:headEnd/>
            <a:tailEnd/>
          </a:ln>
        </p:spPr>
      </p:pic>
      <p:sp>
        <p:nvSpPr>
          <p:cNvPr id="9" name="Foliennummernplatzhalter 5"/>
          <p:cNvSpPr txBox="1">
            <a:spLocks/>
          </p:cNvSpPr>
          <p:nvPr/>
        </p:nvSpPr>
        <p:spPr>
          <a:xfrm>
            <a:off x="3428477" y="6527800"/>
            <a:ext cx="2133600" cy="150812"/>
          </a:xfrm>
          <a:prstGeom prst="rect">
            <a:avLst/>
          </a:prstGeom>
        </p:spPr>
        <p:txBody>
          <a:bodyPr vert="horz" lIns="0" tIns="0" rIns="0" bIns="0"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lang="en-GB" sz="11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tb4_onscreen_v2.1">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b4_onscreen_v2.1">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2342</TotalTime>
  <Words>3236</Words>
  <Application>Microsoft Office PowerPoint</Application>
  <PresentationFormat>On-screen Show (4:3)</PresentationFormat>
  <Paragraphs>612</Paragraphs>
  <Slides>47</Slides>
  <Notes>47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47</vt:i4>
      </vt:variant>
    </vt:vector>
  </HeadingPairs>
  <TitlesOfParts>
    <vt:vector size="50" baseType="lpstr">
      <vt:lpstr>1_tb4_onscreen_v2.1</vt:lpstr>
      <vt:lpstr>tb4_onscreen_v2.1</vt:lpstr>
      <vt:lpstr>Visio</vt:lpstr>
      <vt:lpstr>PowerPoint Presentation</vt:lpstr>
      <vt:lpstr>Agenda</vt:lpstr>
      <vt:lpstr>Current scenario - Dependence on IT </vt:lpstr>
      <vt:lpstr>Defining a Disaster</vt:lpstr>
      <vt:lpstr>Defining a Disaster (contd..)</vt:lpstr>
      <vt:lpstr>Defining a Disaster (contd..)</vt:lpstr>
      <vt:lpstr> The Cost/Impact of Disaster..</vt:lpstr>
      <vt:lpstr>Disaster Recovery Planning </vt:lpstr>
      <vt:lpstr>Objectives of Disaster Recovery Plan (DRP)</vt:lpstr>
      <vt:lpstr>Examples of Events without and with a DR Plan</vt:lpstr>
      <vt:lpstr>Examples of Events without and with a DR Plan</vt:lpstr>
      <vt:lpstr>Dangerous Excuses for not implementing a Disaster Recovery Plan</vt:lpstr>
      <vt:lpstr>PowerPoint Presentation</vt:lpstr>
      <vt:lpstr>DRP Approach: Step 1 – Risk Assessment</vt:lpstr>
      <vt:lpstr>DRP Approach: Step 1 – Risk Assessment</vt:lpstr>
      <vt:lpstr>Illustrative Risks surrounding Application Software/Business applications  </vt:lpstr>
      <vt:lpstr>Illustrative Risks surrounding Business Data/Database systems </vt:lpstr>
      <vt:lpstr>Illustrative Risks surrounding Network, Computing and Security Infrastructure </vt:lpstr>
      <vt:lpstr>Illustrative Risks surrounding Facilities and support infrastructure</vt:lpstr>
      <vt:lpstr>Illustrative Risks surrounding End user environment</vt:lpstr>
      <vt:lpstr>Risk Assessment – A continuous process</vt:lpstr>
      <vt:lpstr>Phase II -  Business Impact  Analysis</vt:lpstr>
      <vt:lpstr>PowerPoint Presentation</vt:lpstr>
      <vt:lpstr>PowerPoint Presentation</vt:lpstr>
      <vt:lpstr>Understanding RTO &amp; RPO   </vt:lpstr>
      <vt:lpstr>Understanding RTO &amp; RPO   </vt:lpstr>
      <vt:lpstr>PowerPoint Presentation</vt:lpstr>
      <vt:lpstr>Phase III Strategy Selection –  Range of Strategies for Risk Mitigation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User (workstation)  Environment -  Range of Strategies </vt:lpstr>
      <vt:lpstr>PowerPoint Presentation</vt:lpstr>
      <vt:lpstr>Cost vs Benefit Analysis of the Strategies - Example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Tests </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Raghu Patri</cp:lastModifiedBy>
  <cp:revision>486</cp:revision>
  <dcterms:created xsi:type="dcterms:W3CDTF">2006-08-16T00:00:00Z</dcterms:created>
  <dcterms:modified xsi:type="dcterms:W3CDTF">2013-09-16T07:49:50Z</dcterms:modified>
</cp:coreProperties>
</file>